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336" r:id="rId2"/>
    <p:sldId id="314" r:id="rId3"/>
    <p:sldId id="258" r:id="rId4"/>
    <p:sldId id="291" r:id="rId5"/>
    <p:sldId id="316" r:id="rId6"/>
    <p:sldId id="403" r:id="rId7"/>
    <p:sldId id="422" r:id="rId8"/>
    <p:sldId id="347" r:id="rId9"/>
    <p:sldId id="320" r:id="rId10"/>
    <p:sldId id="395" r:id="rId11"/>
    <p:sldId id="319" r:id="rId12"/>
    <p:sldId id="337" r:id="rId13"/>
    <p:sldId id="318" r:id="rId14"/>
    <p:sldId id="358" r:id="rId15"/>
    <p:sldId id="359" r:id="rId16"/>
    <p:sldId id="360" r:id="rId17"/>
    <p:sldId id="361" r:id="rId18"/>
    <p:sldId id="385" r:id="rId19"/>
    <p:sldId id="344" r:id="rId20"/>
    <p:sldId id="418" r:id="rId21"/>
    <p:sldId id="420" r:id="rId22"/>
    <p:sldId id="421" r:id="rId23"/>
    <p:sldId id="419" r:id="rId24"/>
    <p:sldId id="398" r:id="rId25"/>
    <p:sldId id="400" r:id="rId26"/>
    <p:sldId id="404" r:id="rId27"/>
    <p:sldId id="406" r:id="rId28"/>
    <p:sldId id="401" r:id="rId29"/>
    <p:sldId id="407" r:id="rId30"/>
    <p:sldId id="410" r:id="rId31"/>
    <p:sldId id="411" r:id="rId32"/>
    <p:sldId id="415" r:id="rId33"/>
    <p:sldId id="423" r:id="rId34"/>
    <p:sldId id="424" r:id="rId35"/>
    <p:sldId id="425" r:id="rId36"/>
    <p:sldId id="412" r:id="rId37"/>
    <p:sldId id="413" r:id="rId38"/>
    <p:sldId id="414" r:id="rId39"/>
    <p:sldId id="332" r:id="rId40"/>
    <p:sldId id="378" r:id="rId41"/>
    <p:sldId id="381" r:id="rId42"/>
    <p:sldId id="379" r:id="rId43"/>
    <p:sldId id="380" r:id="rId44"/>
    <p:sldId id="417" r:id="rId45"/>
    <p:sldId id="367" r:id="rId46"/>
    <p:sldId id="368" r:id="rId47"/>
    <p:sldId id="369" r:id="rId48"/>
    <p:sldId id="382" r:id="rId49"/>
    <p:sldId id="383" r:id="rId50"/>
    <p:sldId id="384" r:id="rId51"/>
    <p:sldId id="374" r:id="rId52"/>
    <p:sldId id="416" r:id="rId53"/>
    <p:sldId id="388" r:id="rId54"/>
    <p:sldId id="267" r:id="rId55"/>
    <p:sldId id="313" r:id="rId56"/>
    <p:sldId id="396" r:id="rId57"/>
    <p:sldId id="317" r:id="rId58"/>
    <p:sldId id="334" r:id="rId59"/>
    <p:sldId id="335" r:id="rId60"/>
    <p:sldId id="373" r:id="rId61"/>
    <p:sldId id="33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9"/>
    <p:restoredTop sz="97046"/>
  </p:normalViewPr>
  <p:slideViewPr>
    <p:cSldViewPr snapToGrid="0" snapToObjects="1">
      <p:cViewPr varScale="1">
        <p:scale>
          <a:sx n="113" d="100"/>
          <a:sy n="113" d="100"/>
        </p:scale>
        <p:origin x="184" y="122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38</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57</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412991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collect</a:t>
            </a:r>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387455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collect</a:t>
            </a:r>
          </a:p>
        </p:txBody>
      </p:sp>
      <p:sp>
        <p:nvSpPr>
          <p:cNvPr id="4" name="Slide Number Placeholder 3"/>
          <p:cNvSpPr>
            <a:spLocks noGrp="1"/>
          </p:cNvSpPr>
          <p:nvPr>
            <p:ph type="sldNum" sz="quarter" idx="5"/>
          </p:nvPr>
        </p:nvSpPr>
        <p:spPr/>
        <p:txBody>
          <a:bodyPr/>
          <a:lstStyle/>
          <a:p>
            <a:fld id="{897CFDFD-46FD-2142-A3B2-5F563D22242A}" type="slidenum">
              <a:rPr lang="en-US" smtClean="0"/>
              <a:t>22</a:t>
            </a:fld>
            <a:endParaRPr lang="en-US"/>
          </a:p>
        </p:txBody>
      </p:sp>
    </p:spTree>
    <p:extLst>
      <p:ext uri="{BB962C8B-B14F-4D97-AF65-F5344CB8AC3E}">
        <p14:creationId xmlns:p14="http://schemas.microsoft.com/office/powerpoint/2010/main" val="3852110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23</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25</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29</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37</a:t>
            </a:fld>
            <a:endParaRPr lang="en-US"/>
          </a:p>
        </p:txBody>
      </p:sp>
    </p:spTree>
    <p:extLst>
      <p:ext uri="{BB962C8B-B14F-4D97-AF65-F5344CB8AC3E}">
        <p14:creationId xmlns:p14="http://schemas.microsoft.com/office/powerpoint/2010/main" val="3182390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07.08.24</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07.08.24</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07.08.24</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07.08.24</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07.08.24</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07.08.24</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07.08.24</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07.08.24</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07.08.24</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07.08.24</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07.08.24</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07.08.24</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5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 the position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else</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Even </a:t>
            </a:r>
            <a:r>
              <a:rPr lang="de-DE" err="1"/>
              <a:t>when</a:t>
            </a:r>
            <a:r>
              <a:rPr lang="de-DE"/>
              <a:t> </a:t>
            </a:r>
            <a:r>
              <a:rPr lang="de-DE" err="1"/>
              <a:t>people</a:t>
            </a:r>
            <a:r>
              <a:rPr lang="de-DE"/>
              <a:t> </a:t>
            </a:r>
            <a:r>
              <a:rPr lang="de-DE" err="1"/>
              <a:t>think</a:t>
            </a:r>
            <a:r>
              <a:rPr lang="de-DE"/>
              <a:t> </a:t>
            </a:r>
            <a:r>
              <a:rPr lang="de-DE" err="1"/>
              <a:t>they</a:t>
            </a:r>
            <a:r>
              <a:rPr lang="de-DE"/>
              <a:t> </a:t>
            </a:r>
            <a:r>
              <a:rPr lang="de-DE" err="1"/>
              <a:t>are</a:t>
            </a:r>
            <a:r>
              <a:rPr lang="de-DE"/>
              <a:t> </a:t>
            </a:r>
            <a:r>
              <a:rPr lang="de-DE" err="1"/>
              <a:t>holding</a:t>
            </a:r>
            <a:r>
              <a:rPr lang="de-DE"/>
              <a:t> </a:t>
            </a:r>
            <a:r>
              <a:rPr lang="de-DE" err="1"/>
              <a:t>their</a:t>
            </a:r>
            <a:r>
              <a:rPr lang="de-DE"/>
              <a:t> </a:t>
            </a:r>
            <a:r>
              <a:rPr lang="de-DE" err="1"/>
              <a:t>eyes</a:t>
            </a:r>
            <a:r>
              <a:rPr lang="de-DE"/>
              <a:t> still, </a:t>
            </a:r>
            <a:r>
              <a:rPr lang="de-DE" err="1"/>
              <a:t>they</a:t>
            </a:r>
            <a:r>
              <a:rPr lang="de-DE"/>
              <a:t> still </a:t>
            </a:r>
            <a:r>
              <a:rPr lang="de-DE" err="1"/>
              <a:t>move</a:t>
            </a:r>
            <a:r>
              <a:rPr lang="de-DE"/>
              <a:t> </a:t>
            </a:r>
            <a:r>
              <a:rPr lang="de-DE" err="1"/>
              <a:t>around</a:t>
            </a:r>
            <a:r>
              <a:rPr lang="de-DE"/>
              <a:t>:</a:t>
            </a:r>
          </a:p>
          <a:p>
            <a:pPr lvl="1"/>
            <a:r>
              <a:rPr lang="de-DE"/>
              <a:t>Drift, </a:t>
            </a:r>
            <a:r>
              <a:rPr lang="de-DE" err="1"/>
              <a:t>Microsaccades</a:t>
            </a:r>
            <a:r>
              <a:rPr lang="de-DE"/>
              <a:t>, </a:t>
            </a:r>
            <a:r>
              <a:rPr lang="de-DE" err="1"/>
              <a:t>jitter</a:t>
            </a:r>
            <a:endParaRPr lang="de-DE"/>
          </a:p>
          <a:p>
            <a:r>
              <a:rPr lang="de-DE"/>
              <a:t>The </a:t>
            </a:r>
            <a:r>
              <a:rPr lang="de-DE" err="1"/>
              <a:t>movement</a:t>
            </a:r>
            <a:r>
              <a:rPr lang="de-DE"/>
              <a:t> </a:t>
            </a:r>
            <a:r>
              <a:rPr lang="de-DE" err="1"/>
              <a:t>has</a:t>
            </a:r>
            <a:r>
              <a:rPr lang="de-DE"/>
              <a:t> </a:t>
            </a:r>
            <a:r>
              <a:rPr lang="de-DE" err="1"/>
              <a:t>statistical</a:t>
            </a:r>
            <a:r>
              <a:rPr lang="de-DE"/>
              <a:t> </a:t>
            </a:r>
            <a:r>
              <a:rPr lang="de-DE" err="1"/>
              <a:t>properties</a:t>
            </a:r>
            <a:r>
              <a:rPr lang="de-DE"/>
              <a:t> such </a:t>
            </a:r>
            <a:r>
              <a:rPr lang="de-DE" err="1"/>
              <a:t>as</a:t>
            </a:r>
            <a:r>
              <a:rPr lang="de-DE"/>
              <a:t> </a:t>
            </a:r>
            <a:r>
              <a:rPr lang="de-DE" err="1"/>
              <a:t>self</a:t>
            </a:r>
            <a:r>
              <a:rPr lang="de-DE"/>
              <a:t> </a:t>
            </a:r>
            <a:r>
              <a:rPr lang="de-DE" err="1"/>
              <a:t>avoidance</a:t>
            </a:r>
            <a:r>
              <a:rPr lang="de-DE"/>
              <a:t>, </a:t>
            </a:r>
            <a:r>
              <a:rPr lang="de-DE" err="1"/>
              <a:t>directional</a:t>
            </a:r>
            <a:r>
              <a:rPr lang="de-DE"/>
              <a:t> </a:t>
            </a:r>
            <a:r>
              <a:rPr lang="de-DE" err="1"/>
              <a:t>persistence</a:t>
            </a:r>
            <a:r>
              <a:rPr lang="de-DE"/>
              <a:t>…</a:t>
            </a:r>
          </a:p>
          <a:p>
            <a:r>
              <a:rPr lang="de-DE"/>
              <a:t>The </a:t>
            </a:r>
            <a:r>
              <a:rPr lang="de-DE" err="1"/>
              <a:t>upcoming</a:t>
            </a:r>
            <a:r>
              <a:rPr lang="de-DE"/>
              <a:t> </a:t>
            </a:r>
            <a:r>
              <a:rPr lang="de-DE" err="1"/>
              <a:t>exercise</a:t>
            </a:r>
            <a:r>
              <a:rPr lang="de-DE"/>
              <a:t> </a:t>
            </a:r>
            <a:r>
              <a:rPr lang="de-DE" err="1"/>
              <a:t>is</a:t>
            </a:r>
            <a:r>
              <a:rPr lang="de-DE"/>
              <a:t> a </a:t>
            </a:r>
            <a:r>
              <a:rPr lang="de-DE" err="1"/>
              <a:t>simplified</a:t>
            </a:r>
            <a:r>
              <a:rPr lang="de-DE"/>
              <a:t> </a:t>
            </a:r>
            <a:r>
              <a:rPr lang="de-DE" err="1"/>
              <a:t>version</a:t>
            </a:r>
            <a:r>
              <a:rPr lang="de-DE"/>
              <a:t> </a:t>
            </a:r>
            <a:r>
              <a:rPr lang="de-DE" err="1"/>
              <a:t>of</a:t>
            </a:r>
            <a:r>
              <a:rPr lang="de-DE"/>
              <a:t> a </a:t>
            </a:r>
            <a:r>
              <a:rPr lang="de-DE" err="1"/>
              <a:t>model</a:t>
            </a:r>
            <a:r>
              <a:rPr lang="de-DE"/>
              <a:t> Lisa </a:t>
            </a:r>
            <a:r>
              <a:rPr lang="de-DE" err="1"/>
              <a:t>is</a:t>
            </a:r>
            <a:r>
              <a:rPr lang="de-DE"/>
              <a:t> </a:t>
            </a:r>
            <a:r>
              <a:rPr lang="de-DE" err="1"/>
              <a:t>working</a:t>
            </a:r>
            <a:r>
              <a:rPr lang="de-DE"/>
              <a:t> on</a:t>
            </a:r>
            <a:endParaRPr lang="en-CH"/>
          </a:p>
        </p:txBody>
      </p:sp>
    </p:spTree>
    <p:extLst>
      <p:ext uri="{BB962C8B-B14F-4D97-AF65-F5344CB8AC3E}">
        <p14:creationId xmlns:p14="http://schemas.microsoft.com/office/powerpoint/2010/main" val="402044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Walker </a:t>
            </a:r>
            <a:r>
              <a:rPr lang="de-DE" err="1"/>
              <a:t>starts</a:t>
            </a:r>
            <a:r>
              <a:rPr lang="de-DE"/>
              <a:t> </a:t>
            </a:r>
            <a:r>
              <a:rPr lang="de-DE" err="1"/>
              <a:t>somewhere</a:t>
            </a:r>
            <a:endParaRPr lang="en-CH"/>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could</a:t>
            </a:r>
            <a:r>
              <a:rPr lang="de-DE"/>
              <a:t> </a:t>
            </a:r>
            <a:r>
              <a:rPr lang="de-DE" err="1"/>
              <a:t>walk</a:t>
            </a:r>
            <a:r>
              <a:rPr lang="de-DE"/>
              <a:t> </a:t>
            </a:r>
            <a:r>
              <a:rPr lang="de-DE" err="1"/>
              <a:t>one</a:t>
            </a:r>
            <a:r>
              <a:rPr lang="de-DE"/>
              <a:t> </a:t>
            </a:r>
            <a:r>
              <a:rPr lang="de-DE" err="1"/>
              <a:t>step</a:t>
            </a:r>
            <a:r>
              <a:rPr lang="de-DE"/>
              <a:t> in </a:t>
            </a:r>
            <a:r>
              <a:rPr lang="de-DE" err="1"/>
              <a:t>any</a:t>
            </a:r>
            <a:r>
              <a:rPr lang="de-DE"/>
              <a:t> </a:t>
            </a:r>
            <a:r>
              <a:rPr lang="de-DE" err="1"/>
              <a:t>direction</a:t>
            </a:r>
            <a:endParaRPr lang="en-CH"/>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randomly</a:t>
            </a:r>
            <a:r>
              <a:rPr lang="de-DE"/>
              <a:t> </a:t>
            </a:r>
            <a:r>
              <a:rPr lang="de-DE" err="1"/>
              <a:t>selects</a:t>
            </a:r>
            <a:r>
              <a:rPr lang="de-DE"/>
              <a:t> </a:t>
            </a:r>
            <a:r>
              <a:rPr lang="de-DE" err="1"/>
              <a:t>one</a:t>
            </a:r>
            <a:r>
              <a:rPr lang="de-DE"/>
              <a:t> </a:t>
            </a:r>
            <a:r>
              <a:rPr lang="de-DE" err="1"/>
              <a:t>step</a:t>
            </a:r>
            <a:endParaRPr lang="en-CH"/>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In </a:t>
            </a:r>
            <a:r>
              <a:rPr lang="de-DE" err="1"/>
              <a:t>the</a:t>
            </a:r>
            <a:r>
              <a:rPr lang="de-DE"/>
              <a:t> </a:t>
            </a:r>
            <a:r>
              <a:rPr lang="de-DE" err="1"/>
              <a:t>next</a:t>
            </a:r>
            <a:r>
              <a:rPr lang="de-DE"/>
              <a:t> </a:t>
            </a:r>
            <a:r>
              <a:rPr lang="de-DE" err="1"/>
              <a:t>step</a:t>
            </a:r>
            <a:r>
              <a:rPr lang="de-DE"/>
              <a:t> </a:t>
            </a:r>
            <a:r>
              <a:rPr lang="de-DE" err="1"/>
              <a:t>it</a:t>
            </a:r>
            <a:r>
              <a:rPr lang="de-DE"/>
              <a:t> </a:t>
            </a:r>
            <a:r>
              <a:rPr lang="de-DE" err="1"/>
              <a:t>has</a:t>
            </a:r>
            <a:r>
              <a:rPr lang="de-DE"/>
              <a:t> </a:t>
            </a:r>
            <a:r>
              <a:rPr lang="de-DE" err="1"/>
              <a:t>the</a:t>
            </a:r>
            <a:r>
              <a:rPr lang="de-DE"/>
              <a:t> same </a:t>
            </a:r>
            <a:r>
              <a:rPr lang="de-DE" err="1"/>
              <a:t>stepping</a:t>
            </a:r>
            <a:r>
              <a:rPr lang="de-DE"/>
              <a:t> </a:t>
            </a:r>
            <a:r>
              <a:rPr lang="de-DE" err="1"/>
              <a:t>options</a:t>
            </a:r>
            <a:endParaRPr lang="en-CH"/>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By </a:t>
            </a:r>
            <a:r>
              <a:rPr lang="de-DE" err="1"/>
              <a:t>iterating</a:t>
            </a:r>
            <a:r>
              <a:rPr lang="de-DE"/>
              <a:t> </a:t>
            </a:r>
            <a:r>
              <a:rPr lang="de-DE" err="1"/>
              <a:t>this</a:t>
            </a:r>
            <a:r>
              <a:rPr lang="de-DE"/>
              <a:t> </a:t>
            </a:r>
            <a:r>
              <a:rPr lang="de-DE" err="1"/>
              <a:t>procedure</a:t>
            </a:r>
            <a:r>
              <a:rPr lang="de-DE"/>
              <a:t>, </a:t>
            </a:r>
            <a:r>
              <a:rPr lang="de-DE" err="1"/>
              <a:t>we</a:t>
            </a:r>
            <a:r>
              <a:rPr lang="de-DE"/>
              <a:t> </a:t>
            </a:r>
            <a:r>
              <a:rPr lang="de-DE" err="1"/>
              <a:t>get</a:t>
            </a:r>
            <a:r>
              <a:rPr lang="de-DE"/>
              <a:t> a </a:t>
            </a:r>
            <a:r>
              <a:rPr lang="de-DE" err="1"/>
              <a:t>trajectory</a:t>
            </a:r>
            <a:endParaRPr lang="en-CH"/>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Background </a:t>
            </a:r>
            <a:r>
              <a:rPr lang="de-DE" err="1"/>
              <a:t>Activation</a:t>
            </a:r>
            <a:endParaRPr lang="en-CH"/>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Stepping</a:t>
            </a:r>
            <a:r>
              <a:rPr lang="de-DE"/>
              <a:t> </a:t>
            </a:r>
            <a:r>
              <a:rPr lang="de-DE" err="1"/>
              <a:t>Probability</a:t>
            </a:r>
            <a:endParaRPr lang="en-CH"/>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pic>
        <p:nvPicPr>
          <p:cNvPr id="8" name="Picture 7" descr="Chart&#10;&#10;Description automatically generated">
            <a:extLst>
              <a:ext uri="{FF2B5EF4-FFF2-40B4-BE49-F238E27FC236}">
                <a16:creationId xmlns:a16="http://schemas.microsoft.com/office/drawing/2014/main" id="{3C3A9071-96F5-5961-A462-35C033C49355}"/>
              </a:ext>
            </a:extLst>
          </p:cNvPr>
          <p:cNvPicPr>
            <a:picLocks noChangeAspect="1"/>
          </p:cNvPicPr>
          <p:nvPr/>
        </p:nvPicPr>
        <p:blipFill>
          <a:blip r:embed="rId4"/>
          <a:stretch>
            <a:fillRect/>
          </a:stretch>
        </p:blipFill>
        <p:spPr>
          <a:xfrm>
            <a:off x="10292080" y="1059441"/>
            <a:ext cx="1666685" cy="1666685"/>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0B64FA88-C47C-AFF7-630A-324EB007B426}"/>
              </a:ext>
            </a:extLst>
          </p:cNvPr>
          <p:cNvPicPr>
            <a:picLocks noChangeAspect="1"/>
          </p:cNvPicPr>
          <p:nvPr/>
        </p:nvPicPr>
        <p:blipFill>
          <a:blip r:embed="rId5"/>
          <a:stretch>
            <a:fillRect/>
          </a:stretch>
        </p:blipFill>
        <p:spPr>
          <a:xfrm>
            <a:off x="6597189" y="2410991"/>
            <a:ext cx="1666685" cy="1666685"/>
          </a:xfrm>
          <a:prstGeom prst="rect">
            <a:avLst/>
          </a:prstGeom>
        </p:spPr>
      </p:pic>
      <p:sp>
        <p:nvSpPr>
          <p:cNvPr id="10" name="TextBox 9">
            <a:extLst>
              <a:ext uri="{FF2B5EF4-FFF2-40B4-BE49-F238E27FC236}">
                <a16:creationId xmlns:a16="http://schemas.microsoft.com/office/drawing/2014/main" id="{9A2861C0-03B2-882E-A370-62EDDFEF9AED}"/>
              </a:ext>
            </a:extLst>
          </p:cNvPr>
          <p:cNvSpPr txBox="1"/>
          <p:nvPr/>
        </p:nvSpPr>
        <p:spPr>
          <a:xfrm>
            <a:off x="336331" y="1725803"/>
            <a:ext cx="9955749" cy="369332"/>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next_step_proposal</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 -&gt;</a:t>
            </a:r>
            <a:endParaRPr lang="en-DE" dirty="0"/>
          </a:p>
        </p:txBody>
      </p:sp>
      <p:sp>
        <p:nvSpPr>
          <p:cNvPr id="12" name="TextBox 11">
            <a:extLst>
              <a:ext uri="{FF2B5EF4-FFF2-40B4-BE49-F238E27FC236}">
                <a16:creationId xmlns:a16="http://schemas.microsoft.com/office/drawing/2014/main" id="{699C6B5A-646B-73A5-BFF9-0899D2AEB825}"/>
              </a:ext>
            </a:extLst>
          </p:cNvPr>
          <p:cNvSpPr txBox="1"/>
          <p:nvPr/>
        </p:nvSpPr>
        <p:spPr>
          <a:xfrm>
            <a:off x="336331" y="3059668"/>
            <a:ext cx="6096000" cy="369332"/>
          </a:xfrm>
          <a:prstGeom prst="rect">
            <a:avLst/>
          </a:prstGeom>
          <a:noFill/>
        </p:spPr>
        <p:txBody>
          <a:bodyPr wrap="square">
            <a:spAutoFit/>
          </a:bodyPr>
          <a:lstStyle/>
          <a:p>
            <a:r>
              <a:rPr lang="en-GB" b="0" dirty="0" err="1">
                <a:solidFill>
                  <a:srgbClr val="DCDCAA"/>
                </a:solidFill>
                <a:effectLst/>
                <a:highlight>
                  <a:srgbClr val="1F1F1F"/>
                </a:highlight>
                <a:latin typeface="Fira Code" panose="020B0809050000020004" pitchFamily="49" charset="0"/>
              </a:rPr>
              <a:t>create_context_map</a:t>
            </a:r>
            <a:r>
              <a:rPr lang="en-GB" b="0" dirty="0">
                <a:solidFill>
                  <a:srgbClr val="CCCCCC"/>
                </a:solidFill>
                <a:effectLst/>
                <a:highlight>
                  <a:srgbClr val="1F1F1F"/>
                </a:highlight>
                <a:latin typeface="Fira Code" panose="020B0809050000020004" pitchFamily="49" charset="0"/>
              </a:rPr>
              <a:t>(</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map_type</a:t>
            </a:r>
            <a:r>
              <a:rPr lang="en-GB" b="0" dirty="0">
                <a:solidFill>
                  <a:srgbClr val="D4D4D4"/>
                </a:solidFill>
                <a:effectLst/>
                <a:highlight>
                  <a:srgbClr val="1F1F1F"/>
                </a:highlight>
                <a:latin typeface="Fira Code" panose="020B0809050000020004" pitchFamily="49" charset="0"/>
              </a:rPr>
              <a:t>=</a:t>
            </a:r>
            <a:r>
              <a:rPr lang="en-GB" b="0" dirty="0">
                <a:solidFill>
                  <a:srgbClr val="CE9178"/>
                </a:solidFill>
                <a:effectLst/>
                <a:highlight>
                  <a:srgbClr val="1F1F1F"/>
                </a:highlight>
                <a:latin typeface="Fira Code" panose="020B0809050000020004" pitchFamily="49" charset="0"/>
              </a:rPr>
              <a:t>'flat'</a:t>
            </a:r>
            <a:r>
              <a:rPr lang="en-GB" b="0" dirty="0">
                <a:solidFill>
                  <a:srgbClr val="CCCCCC"/>
                </a:solidFill>
                <a:effectLst/>
                <a:highlight>
                  <a:srgbClr val="1F1F1F"/>
                </a:highlight>
                <a:latin typeface="Fira Code" panose="020B0809050000020004" pitchFamily="49" charset="0"/>
              </a:rPr>
              <a:t>)</a:t>
            </a:r>
          </a:p>
        </p:txBody>
      </p:sp>
      <p:sp>
        <p:nvSpPr>
          <p:cNvPr id="13" name="TextBox 12">
            <a:extLst>
              <a:ext uri="{FF2B5EF4-FFF2-40B4-BE49-F238E27FC236}">
                <a16:creationId xmlns:a16="http://schemas.microsoft.com/office/drawing/2014/main" id="{BF7368A3-F044-811D-D879-34CBD6C7E519}"/>
              </a:ext>
            </a:extLst>
          </p:cNvPr>
          <p:cNvSpPr txBox="1"/>
          <p:nvPr/>
        </p:nvSpPr>
        <p:spPr>
          <a:xfrm>
            <a:off x="336331" y="4580544"/>
            <a:ext cx="10555976" cy="923330"/>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sample_next_step</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context_map</a:t>
            </a:r>
            <a:r>
              <a:rPr lang="en-GB" b="0" dirty="0">
                <a:solidFill>
                  <a:srgbClr val="CCCCCC"/>
                </a:solidFill>
                <a:effectLst/>
                <a:highlight>
                  <a:srgbClr val="1F1F1F"/>
                </a:highlight>
                <a:latin typeface="Fira Code" panose="020B0809050000020004" pitchFamily="49" charset="0"/>
              </a:rPr>
              <a:t>,</a:t>
            </a:r>
          </a:p>
          <a:p>
            <a:r>
              <a:rPr lang="en-GB" b="0" dirty="0" err="1">
                <a:solidFill>
                  <a:srgbClr val="9CDCFE"/>
                </a:solidFill>
                <a:effectLst/>
                <a:highlight>
                  <a:srgbClr val="1F1F1F"/>
                </a:highlight>
                <a:latin typeface="Fira Code" panose="020B0809050000020004" pitchFamily="49" charset="0"/>
              </a:rPr>
              <a:t>random_state</a:t>
            </a:r>
            <a:r>
              <a:rPr lang="en-GB" b="0" dirty="0">
                <a:solidFill>
                  <a:srgbClr val="D4D4D4"/>
                </a:solidFill>
                <a:effectLst/>
                <a:highlight>
                  <a:srgbClr val="1F1F1F"/>
                </a:highlight>
                <a:latin typeface="Fira Code" panose="020B0809050000020004" pitchFamily="49" charset="0"/>
              </a:rPr>
              <a:t>=</a:t>
            </a:r>
            <a:r>
              <a:rPr lang="en-GB" b="0" dirty="0" err="1">
                <a:solidFill>
                  <a:srgbClr val="CCCCCC"/>
                </a:solidFill>
                <a:effectLst/>
                <a:highlight>
                  <a:srgbClr val="1F1F1F"/>
                </a:highlight>
                <a:latin typeface="Fira Code" panose="020B0809050000020004" pitchFamily="49" charset="0"/>
              </a:rPr>
              <a:t>np.random</a:t>
            </a:r>
            <a:r>
              <a:rPr lang="en-GB" b="0" dirty="0">
                <a:solidFill>
                  <a:srgbClr val="CCCCCC"/>
                </a:solidFill>
                <a:effectLst/>
                <a:highlight>
                  <a:srgbClr val="1F1F1F"/>
                </a:highlight>
                <a:latin typeface="Fira Code" panose="020B0809050000020004" pitchFamily="49" charset="0"/>
              </a:rPr>
              <a:t>)</a:t>
            </a:r>
          </a:p>
          <a:p>
            <a:endParaRPr lang="en-DE" dirty="0"/>
          </a:p>
        </p:txBody>
      </p:sp>
      <p:sp>
        <p:nvSpPr>
          <p:cNvPr id="14" name="TextBox 13">
            <a:extLst>
              <a:ext uri="{FF2B5EF4-FFF2-40B4-BE49-F238E27FC236}">
                <a16:creationId xmlns:a16="http://schemas.microsoft.com/office/drawing/2014/main" id="{0B26741F-71C7-4F96-FB28-530BD36EC12F}"/>
              </a:ext>
            </a:extLst>
          </p:cNvPr>
          <p:cNvSpPr txBox="1"/>
          <p:nvPr/>
        </p:nvSpPr>
        <p:spPr>
          <a:xfrm>
            <a:off x="1768955" y="5478440"/>
            <a:ext cx="7527445" cy="369332"/>
          </a:xfrm>
          <a:prstGeom prst="rect">
            <a:avLst/>
          </a:prstGeom>
          <a:noFill/>
        </p:spPr>
        <p:txBody>
          <a:bodyPr wrap="none" rtlCol="0">
            <a:spAutoFit/>
          </a:bodyPr>
          <a:lstStyle/>
          <a:p>
            <a:r>
              <a:rPr lang="en-GB" dirty="0"/>
              <a:t>C</a:t>
            </a:r>
            <a:r>
              <a:rPr lang="en-DE" dirty="0"/>
              <a:t>ombines              and               , and probabilistically selects the next location</a:t>
            </a:r>
          </a:p>
        </p:txBody>
      </p:sp>
      <p:pic>
        <p:nvPicPr>
          <p:cNvPr id="15" name="Picture 14" descr="A picture containing red&#10;&#10;Description automatically generated">
            <a:extLst>
              <a:ext uri="{FF2B5EF4-FFF2-40B4-BE49-F238E27FC236}">
                <a16:creationId xmlns:a16="http://schemas.microsoft.com/office/drawing/2014/main" id="{2C52401A-EA0F-4A9A-1561-DF67A6C1A2A4}"/>
              </a:ext>
            </a:extLst>
          </p:cNvPr>
          <p:cNvPicPr>
            <a:picLocks noChangeAspect="1"/>
          </p:cNvPicPr>
          <p:nvPr/>
        </p:nvPicPr>
        <p:blipFill>
          <a:blip r:embed="rId5"/>
          <a:stretch>
            <a:fillRect/>
          </a:stretch>
        </p:blipFill>
        <p:spPr>
          <a:xfrm>
            <a:off x="2895600" y="5382673"/>
            <a:ext cx="630658" cy="630658"/>
          </a:xfrm>
          <a:prstGeom prst="rect">
            <a:avLst/>
          </a:prstGeom>
        </p:spPr>
      </p:pic>
      <p:pic>
        <p:nvPicPr>
          <p:cNvPr id="16" name="Picture 15" descr="Chart&#10;&#10;Description automatically generated">
            <a:extLst>
              <a:ext uri="{FF2B5EF4-FFF2-40B4-BE49-F238E27FC236}">
                <a16:creationId xmlns:a16="http://schemas.microsoft.com/office/drawing/2014/main" id="{5686EFA7-5926-BDF9-9DA5-AE79D4D9FC20}"/>
              </a:ext>
            </a:extLst>
          </p:cNvPr>
          <p:cNvPicPr>
            <a:picLocks noChangeAspect="1"/>
          </p:cNvPicPr>
          <p:nvPr/>
        </p:nvPicPr>
        <p:blipFill>
          <a:blip r:embed="rId4"/>
          <a:stretch>
            <a:fillRect/>
          </a:stretch>
        </p:blipFill>
        <p:spPr>
          <a:xfrm>
            <a:off x="3880382" y="5344240"/>
            <a:ext cx="711700" cy="711700"/>
          </a:xfrm>
          <a:prstGeom prst="rect">
            <a:avLst/>
          </a:prstGeom>
        </p:spPr>
      </p:pic>
      <p:sp>
        <p:nvSpPr>
          <p:cNvPr id="11" name="TextBox 10">
            <a:extLst>
              <a:ext uri="{FF2B5EF4-FFF2-40B4-BE49-F238E27FC236}">
                <a16:creationId xmlns:a16="http://schemas.microsoft.com/office/drawing/2014/main" id="{29ED44A0-789D-4CF0-951C-ECBDF22B9478}"/>
              </a:ext>
            </a:extLst>
          </p:cNvPr>
          <p:cNvSpPr txBox="1"/>
          <p:nvPr/>
        </p:nvSpPr>
        <p:spPr>
          <a:xfrm>
            <a:off x="7957753" y="3651809"/>
            <a:ext cx="3937103" cy="584775"/>
          </a:xfrm>
          <a:prstGeom prst="rect">
            <a:avLst/>
          </a:prstGeom>
          <a:solidFill>
            <a:srgbClr val="FFFF00"/>
          </a:solidFill>
        </p:spPr>
        <p:txBody>
          <a:bodyPr wrap="none" rtlCol="0">
            <a:spAutoFit/>
          </a:bodyPr>
          <a:lstStyle/>
          <a:p>
            <a:r>
              <a:rPr lang="en-CH" sz="3200" dirty="0"/>
              <a:t>ASK: what’s the smell?</a:t>
            </a:r>
          </a:p>
        </p:txBody>
      </p:sp>
    </p:spTree>
    <p:extLst>
      <p:ext uri="{BB962C8B-B14F-4D97-AF65-F5344CB8AC3E}">
        <p14:creationId xmlns:p14="http://schemas.microsoft.com/office/powerpoint/2010/main" val="343256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FFC84F12-6D91-2103-8ADC-725C316CB440}"/>
              </a:ext>
            </a:extLst>
          </p:cNvPr>
          <p:cNvSpPr txBox="1"/>
          <p:nvPr/>
        </p:nvSpPr>
        <p:spPr>
          <a:xfrm>
            <a:off x="4169918" y="1238668"/>
            <a:ext cx="1478872" cy="1077218"/>
          </a:xfrm>
          <a:prstGeom prst="rect">
            <a:avLst/>
          </a:prstGeom>
          <a:solidFill>
            <a:srgbClr val="FFFF00"/>
          </a:solidFill>
        </p:spPr>
        <p:txBody>
          <a:bodyPr wrap="square" rtlCol="0">
            <a:spAutoFit/>
          </a:bodyPr>
          <a:lstStyle/>
          <a:p>
            <a:r>
              <a:rPr lang="en-CH" sz="3200" dirty="0"/>
              <a:t>ADAPT TEXT</a:t>
            </a:r>
          </a:p>
        </p:txBody>
      </p:sp>
      <p:sp>
        <p:nvSpPr>
          <p:cNvPr id="11" name="TextBox 10">
            <a:extLst>
              <a:ext uri="{FF2B5EF4-FFF2-40B4-BE49-F238E27FC236}">
                <a16:creationId xmlns:a16="http://schemas.microsoft.com/office/drawing/2014/main" id="{AABA5AEC-1CA0-83F0-0FF5-D57CB1C78CC5}"/>
              </a:ext>
            </a:extLst>
          </p:cNvPr>
          <p:cNvSpPr txBox="1"/>
          <p:nvPr/>
        </p:nvSpPr>
        <p:spPr>
          <a:xfrm>
            <a:off x="7082624" y="1373093"/>
            <a:ext cx="1478872" cy="584775"/>
          </a:xfrm>
          <a:prstGeom prst="rect">
            <a:avLst/>
          </a:prstGeom>
          <a:solidFill>
            <a:srgbClr val="FFFF00"/>
          </a:solidFill>
        </p:spPr>
        <p:txBody>
          <a:bodyPr wrap="square" rtlCol="0">
            <a:spAutoFit/>
          </a:bodyPr>
          <a:lstStyle/>
          <a:p>
            <a:r>
              <a:rPr lang="en-CH" sz="3200" dirty="0"/>
              <a:t>SQUISH</a:t>
            </a:r>
          </a:p>
        </p:txBody>
      </p:sp>
    </p:spTree>
    <p:extLst>
      <p:ext uri="{BB962C8B-B14F-4D97-AF65-F5344CB8AC3E}">
        <p14:creationId xmlns:p14="http://schemas.microsoft.com/office/powerpoint/2010/main" val="84634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838200" y="1605515"/>
            <a:ext cx="10515600" cy="5115959"/>
          </a:xfrm>
        </p:spPr>
        <p:txBody>
          <a:bodyPr>
            <a:normAutofit/>
          </a:bodyPr>
          <a:lstStyle/>
          <a:p>
            <a:r>
              <a:rPr lang="en-US" sz="2400" dirty="0"/>
              <a:t>Submit a PR for Issue #2 on GitHub. </a:t>
            </a:r>
          </a:p>
          <a:p>
            <a:r>
              <a:rPr lang="en-US" sz="2400" dirty="0"/>
              <a:t>One way to start is to open the </a:t>
            </a:r>
            <a:r>
              <a:rPr lang="en-US" sz="2000" dirty="0">
                <a:latin typeface="Consolas" panose="020B0609020204030204" pitchFamily="49" charset="0"/>
                <a:cs typeface="Consolas" panose="020B0609020204030204" pitchFamily="49" charset="0"/>
              </a:rPr>
              <a:t>Step_1_classes_exercise.ipynb</a:t>
            </a:r>
            <a:r>
              <a:rPr lang="en-US" sz="2400" dirty="0"/>
              <a:t>, and think about how you would like the simulation code to look like</a:t>
            </a:r>
            <a:br>
              <a:rPr lang="en-US" sz="2400" dirty="0"/>
            </a:br>
            <a:r>
              <a:rPr lang="en-US" sz="2400" b="1" dirty="0"/>
              <a:t>What would that code look like in your wildest dreams?</a:t>
            </a:r>
            <a:endParaRPr lang="en-US" sz="2400"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F033ED7A-E1AB-3520-DD15-C9843E90BCF0}"/>
              </a:ext>
            </a:extLst>
          </p:cNvPr>
          <p:cNvSpPr txBox="1"/>
          <p:nvPr/>
        </p:nvSpPr>
        <p:spPr>
          <a:xfrm>
            <a:off x="4169918" y="1238668"/>
            <a:ext cx="1478872" cy="1077218"/>
          </a:xfrm>
          <a:prstGeom prst="rect">
            <a:avLst/>
          </a:prstGeom>
          <a:solidFill>
            <a:srgbClr val="FFFF00"/>
          </a:solidFill>
        </p:spPr>
        <p:txBody>
          <a:bodyPr wrap="square" rtlCol="0">
            <a:spAutoFit/>
          </a:bodyPr>
          <a:lstStyle/>
          <a:p>
            <a:r>
              <a:rPr lang="en-CH" sz="3200" dirty="0"/>
              <a:t>ADAPT TEXT</a:t>
            </a:r>
          </a:p>
        </p:txBody>
      </p:sp>
      <p:sp>
        <p:nvSpPr>
          <p:cNvPr id="11" name="TextBox 10">
            <a:extLst>
              <a:ext uri="{FF2B5EF4-FFF2-40B4-BE49-F238E27FC236}">
                <a16:creationId xmlns:a16="http://schemas.microsoft.com/office/drawing/2014/main" id="{F1912A0C-4760-9245-5998-9DCF11C02A17}"/>
              </a:ext>
            </a:extLst>
          </p:cNvPr>
          <p:cNvSpPr txBox="1"/>
          <p:nvPr/>
        </p:nvSpPr>
        <p:spPr>
          <a:xfrm>
            <a:off x="7082624" y="1373093"/>
            <a:ext cx="1478872" cy="584775"/>
          </a:xfrm>
          <a:prstGeom prst="rect">
            <a:avLst/>
          </a:prstGeom>
          <a:solidFill>
            <a:srgbClr val="FFFF00"/>
          </a:solidFill>
        </p:spPr>
        <p:txBody>
          <a:bodyPr wrap="square" rtlCol="0">
            <a:spAutoFit/>
          </a:bodyPr>
          <a:lstStyle/>
          <a:p>
            <a:r>
              <a:rPr lang="en-CH" sz="3200" dirty="0"/>
              <a:t>SQUISH</a:t>
            </a:r>
          </a:p>
        </p:txBody>
      </p:sp>
    </p:spTree>
    <p:extLst>
      <p:ext uri="{BB962C8B-B14F-4D97-AF65-F5344CB8AC3E}">
        <p14:creationId xmlns:p14="http://schemas.microsoft.com/office/powerpoint/2010/main" val="2077027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Thinking about Design</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9" name="TextBox 8">
            <a:extLst>
              <a:ext uri="{FF2B5EF4-FFF2-40B4-BE49-F238E27FC236}">
                <a16:creationId xmlns:a16="http://schemas.microsoft.com/office/drawing/2014/main" id="{1E59E5A5-AE42-9D95-AE36-F05B25D4B0A9}"/>
              </a:ext>
            </a:extLst>
          </p:cNvPr>
          <p:cNvSpPr txBox="1"/>
          <p:nvPr/>
        </p:nvSpPr>
        <p:spPr>
          <a:xfrm>
            <a:off x="1085903" y="39843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4BCAD553-0048-DF1B-FAE4-750215E2FFC1}"/>
              </a:ext>
            </a:extLst>
          </p:cNvPr>
          <p:cNvSpPr txBox="1"/>
          <p:nvPr/>
        </p:nvSpPr>
        <p:spPr>
          <a:xfrm>
            <a:off x="997126" y="3571125"/>
            <a:ext cx="1213414" cy="369332"/>
          </a:xfrm>
          <a:prstGeom prst="rect">
            <a:avLst/>
          </a:prstGeom>
          <a:noFill/>
        </p:spPr>
        <p:txBody>
          <a:bodyPr wrap="square" rtlCol="0">
            <a:spAutoFit/>
          </a:bodyPr>
          <a:lstStyle/>
          <a:p>
            <a:r>
              <a:rPr lang="en-CH" dirty="0"/>
              <a:t>From…</a:t>
            </a:r>
          </a:p>
        </p:txBody>
      </p:sp>
      <p:sp>
        <p:nvSpPr>
          <p:cNvPr id="11" name="TextBox 10">
            <a:extLst>
              <a:ext uri="{FF2B5EF4-FFF2-40B4-BE49-F238E27FC236}">
                <a16:creationId xmlns:a16="http://schemas.microsoft.com/office/drawing/2014/main" id="{003CFFBA-1AF6-948D-BBD6-E2138F54A26A}"/>
              </a:ext>
            </a:extLst>
          </p:cNvPr>
          <p:cNvSpPr txBox="1"/>
          <p:nvPr/>
        </p:nvSpPr>
        <p:spPr>
          <a:xfrm>
            <a:off x="6964754" y="3566967"/>
            <a:ext cx="1213414" cy="369332"/>
          </a:xfrm>
          <a:prstGeom prst="rect">
            <a:avLst/>
          </a:prstGeom>
          <a:noFill/>
        </p:spPr>
        <p:txBody>
          <a:bodyPr wrap="square" rtlCol="0">
            <a:spAutoFit/>
          </a:bodyPr>
          <a:lstStyle/>
          <a:p>
            <a:r>
              <a:rPr lang="en-CH"/>
              <a:t>To… ?</a:t>
            </a:r>
          </a:p>
        </p:txBody>
      </p:sp>
      <p:sp>
        <p:nvSpPr>
          <p:cNvPr id="12" name="Content Placeholder 4">
            <a:extLst>
              <a:ext uri="{FF2B5EF4-FFF2-40B4-BE49-F238E27FC236}">
                <a16:creationId xmlns:a16="http://schemas.microsoft.com/office/drawing/2014/main" id="{A7849E99-5BCF-4297-3C27-30F43B858F8A}"/>
              </a:ext>
            </a:extLst>
          </p:cNvPr>
          <p:cNvSpPr txBox="1">
            <a:spLocks/>
          </p:cNvSpPr>
          <p:nvPr/>
        </p:nvSpPr>
        <p:spPr>
          <a:xfrm>
            <a:off x="838200" y="1481619"/>
            <a:ext cx="10515600" cy="207438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the file that will call your function/class</a:t>
            </a:r>
            <a:endParaRPr lang="en-US" sz="2400" b="1" dirty="0"/>
          </a:p>
          <a:p>
            <a:r>
              <a:rPr lang="en-US" sz="2400" b="1" dirty="0"/>
              <a:t>What would the calling code look like in your wildest dreams?</a:t>
            </a:r>
            <a:endParaRPr lang="en-US" sz="2000" b="1" dirty="0"/>
          </a:p>
          <a:p>
            <a:pPr lvl="1"/>
            <a:r>
              <a:rPr lang="en-US" sz="1600" b="1" dirty="0"/>
              <a:t>Which things will you do a lot -&gt; should be easy visible interface</a:t>
            </a:r>
          </a:p>
          <a:p>
            <a:pPr lvl="1"/>
            <a:r>
              <a:rPr lang="en-US" sz="1600" b="1" dirty="0"/>
              <a:t>Which things should be modifiable from a user point of view?</a:t>
            </a:r>
          </a:p>
          <a:p>
            <a:pPr lvl="1"/>
            <a:r>
              <a:rPr lang="en-US" sz="1600" b="1" dirty="0"/>
              <a:t>As a rule of thumb, think about how it sounds when you read it aloud</a:t>
            </a:r>
          </a:p>
          <a:p>
            <a:pPr lvl="2"/>
            <a:r>
              <a:rPr lang="en-US" dirty="0">
                <a:solidFill>
                  <a:schemeClr val="tx1">
                    <a:lumMod val="50000"/>
                    <a:lumOff val="50000"/>
                  </a:schemeClr>
                </a:solidFill>
              </a:rPr>
              <a:t>“Giving orders”-style</a:t>
            </a:r>
          </a:p>
          <a:p>
            <a:pPr lvl="2"/>
            <a:r>
              <a:rPr lang="en-US" dirty="0">
                <a:solidFill>
                  <a:schemeClr val="tx1">
                    <a:lumMod val="50000"/>
                    <a:lumOff val="50000"/>
                  </a:schemeClr>
                </a:solidFill>
              </a:rPr>
              <a:t>“Telling a story“-style</a:t>
            </a:r>
          </a:p>
          <a:p>
            <a:pPr lvl="2"/>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A0880ED9-5D81-B7AF-A76E-6E75DC65B8C3}"/>
              </a:ext>
            </a:extLst>
          </p:cNvPr>
          <p:cNvSpPr txBox="1"/>
          <p:nvPr/>
        </p:nvSpPr>
        <p:spPr>
          <a:xfrm>
            <a:off x="8278353" y="2474360"/>
            <a:ext cx="3635036" cy="2554545"/>
          </a:xfrm>
          <a:prstGeom prst="rect">
            <a:avLst/>
          </a:prstGeom>
          <a:solidFill>
            <a:srgbClr val="FFFF00"/>
          </a:solidFill>
        </p:spPr>
        <p:txBody>
          <a:bodyPr wrap="square" rtlCol="0">
            <a:spAutoFit/>
          </a:bodyPr>
          <a:lstStyle/>
          <a:p>
            <a:r>
              <a:rPr lang="en-CH" sz="3200" dirty="0"/>
              <a:t>Fix fonts </a:t>
            </a:r>
            <a:r>
              <a:rPr lang="en-CH" sz="3200" dirty="0">
                <a:sym typeface="Wingdings" pitchFamily="2" charset="2"/>
              </a:rPr>
              <a:t></a:t>
            </a:r>
          </a:p>
          <a:p>
            <a:endParaRPr lang="en-CH" sz="3200" dirty="0">
              <a:sym typeface="Wingdings" pitchFamily="2" charset="2"/>
            </a:endParaRPr>
          </a:p>
          <a:p>
            <a:r>
              <a:rPr lang="en-CH" sz="3200" dirty="0">
                <a:sym typeface="Wingdings" pitchFamily="2" charset="2"/>
              </a:rPr>
              <a:t>Is this part of the exercise description?</a:t>
            </a:r>
            <a:endParaRPr lang="en-CH" sz="3200" dirty="0"/>
          </a:p>
        </p:txBody>
      </p:sp>
      <p:sp>
        <p:nvSpPr>
          <p:cNvPr id="5" name="TextBox 4">
            <a:extLst>
              <a:ext uri="{FF2B5EF4-FFF2-40B4-BE49-F238E27FC236}">
                <a16:creationId xmlns:a16="http://schemas.microsoft.com/office/drawing/2014/main" id="{BFDC7208-4E8F-0794-A871-02E9ED83A855}"/>
              </a:ext>
            </a:extLst>
          </p:cNvPr>
          <p:cNvSpPr txBox="1"/>
          <p:nvPr/>
        </p:nvSpPr>
        <p:spPr>
          <a:xfrm>
            <a:off x="7082624" y="1373093"/>
            <a:ext cx="1478872" cy="584775"/>
          </a:xfrm>
          <a:prstGeom prst="rect">
            <a:avLst/>
          </a:prstGeom>
          <a:solidFill>
            <a:srgbClr val="FFFF00"/>
          </a:solidFill>
        </p:spPr>
        <p:txBody>
          <a:bodyPr wrap="square" rtlCol="0">
            <a:spAutoFit/>
          </a:bodyPr>
          <a:lstStyle/>
          <a:p>
            <a:r>
              <a:rPr lang="en-CH" sz="3200" dirty="0"/>
              <a:t>SQUISH</a:t>
            </a:r>
          </a:p>
        </p:txBody>
      </p:sp>
    </p:spTree>
    <p:extLst>
      <p:ext uri="{BB962C8B-B14F-4D97-AF65-F5344CB8AC3E}">
        <p14:creationId xmlns:p14="http://schemas.microsoft.com/office/powerpoint/2010/main" val="338347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Thinking about Design</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8" name="TextBox 7">
            <a:extLst>
              <a:ext uri="{FF2B5EF4-FFF2-40B4-BE49-F238E27FC236}">
                <a16:creationId xmlns:a16="http://schemas.microsoft.com/office/drawing/2014/main" id="{7BCFA152-1B87-0689-E517-CD49211A0C9F}"/>
              </a:ext>
            </a:extLst>
          </p:cNvPr>
          <p:cNvSpPr txBox="1"/>
          <p:nvPr/>
        </p:nvSpPr>
        <p:spPr>
          <a:xfrm>
            <a:off x="6978418" y="3984392"/>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F62A534-CD92-2B35-5987-6920C210ABDF}"/>
              </a:ext>
            </a:extLst>
          </p:cNvPr>
          <p:cNvSpPr txBox="1"/>
          <p:nvPr/>
        </p:nvSpPr>
        <p:spPr>
          <a:xfrm>
            <a:off x="1085903" y="39843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D62CDDC9-0CB3-42DF-5B8C-DE7BE05A45AE}"/>
              </a:ext>
            </a:extLst>
          </p:cNvPr>
          <p:cNvSpPr txBox="1"/>
          <p:nvPr/>
        </p:nvSpPr>
        <p:spPr>
          <a:xfrm>
            <a:off x="997126" y="3571125"/>
            <a:ext cx="1213414" cy="369332"/>
          </a:xfrm>
          <a:prstGeom prst="rect">
            <a:avLst/>
          </a:prstGeom>
          <a:noFill/>
        </p:spPr>
        <p:txBody>
          <a:bodyPr wrap="square" rtlCol="0">
            <a:spAutoFit/>
          </a:bodyPr>
          <a:lstStyle/>
          <a:p>
            <a:r>
              <a:rPr lang="en-CH" dirty="0"/>
              <a:t>From…</a:t>
            </a:r>
          </a:p>
        </p:txBody>
      </p:sp>
      <p:sp>
        <p:nvSpPr>
          <p:cNvPr id="19" name="TextBox 18">
            <a:extLst>
              <a:ext uri="{FF2B5EF4-FFF2-40B4-BE49-F238E27FC236}">
                <a16:creationId xmlns:a16="http://schemas.microsoft.com/office/drawing/2014/main" id="{066FD7C8-C5F8-FB9D-245F-156B8581A93E}"/>
              </a:ext>
            </a:extLst>
          </p:cNvPr>
          <p:cNvSpPr txBox="1"/>
          <p:nvPr/>
        </p:nvSpPr>
        <p:spPr>
          <a:xfrm>
            <a:off x="6964754" y="3566967"/>
            <a:ext cx="1213414" cy="369332"/>
          </a:xfrm>
          <a:prstGeom prst="rect">
            <a:avLst/>
          </a:prstGeom>
          <a:noFill/>
        </p:spPr>
        <p:txBody>
          <a:bodyPr wrap="square" rtlCol="0">
            <a:spAutoFit/>
          </a:bodyPr>
          <a:lstStyle/>
          <a:p>
            <a:r>
              <a:rPr lang="en-CH"/>
              <a:t>To… ?</a:t>
            </a:r>
          </a:p>
        </p:txBody>
      </p:sp>
      <p:sp>
        <p:nvSpPr>
          <p:cNvPr id="21" name="Content Placeholder 4">
            <a:extLst>
              <a:ext uri="{FF2B5EF4-FFF2-40B4-BE49-F238E27FC236}">
                <a16:creationId xmlns:a16="http://schemas.microsoft.com/office/drawing/2014/main" id="{EED427AE-844D-6368-FBBD-53E9CE2FB042}"/>
              </a:ext>
            </a:extLst>
          </p:cNvPr>
          <p:cNvSpPr txBox="1">
            <a:spLocks/>
          </p:cNvSpPr>
          <p:nvPr/>
        </p:nvSpPr>
        <p:spPr>
          <a:xfrm>
            <a:off x="838200" y="1481619"/>
            <a:ext cx="10515600" cy="207438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the file that will call your function/class</a:t>
            </a:r>
            <a:endParaRPr lang="en-US" sz="2400" b="1" dirty="0"/>
          </a:p>
          <a:p>
            <a:r>
              <a:rPr lang="en-US" sz="2400" b="1" dirty="0"/>
              <a:t>What would the calling code look like in your wildest dreams?</a:t>
            </a:r>
            <a:endParaRPr lang="en-US" sz="2000" b="1" dirty="0"/>
          </a:p>
          <a:p>
            <a:pPr lvl="1"/>
            <a:r>
              <a:rPr lang="en-US" sz="1600" b="1" dirty="0"/>
              <a:t>Which things will you do a lot -&gt; should be easy visible interface</a:t>
            </a:r>
          </a:p>
          <a:p>
            <a:pPr lvl="1"/>
            <a:r>
              <a:rPr lang="en-US" sz="1600" b="1" dirty="0"/>
              <a:t>Which things should be modifiable from a user point of view?</a:t>
            </a:r>
          </a:p>
          <a:p>
            <a:pPr lvl="1"/>
            <a:r>
              <a:rPr lang="en-US" sz="1600" b="1" dirty="0"/>
              <a:t>As a rule of thumb, think about how it sounds when you read it aloud</a:t>
            </a:r>
          </a:p>
          <a:p>
            <a:pPr lvl="2"/>
            <a:r>
              <a:rPr lang="en-US" dirty="0">
                <a:solidFill>
                  <a:schemeClr val="tx1">
                    <a:lumMod val="50000"/>
                    <a:lumOff val="50000"/>
                  </a:schemeClr>
                </a:solidFill>
              </a:rPr>
              <a:t>“Giving orders”-style</a:t>
            </a:r>
          </a:p>
          <a:p>
            <a:pPr lvl="2"/>
            <a:r>
              <a:rPr lang="en-US" dirty="0">
                <a:solidFill>
                  <a:schemeClr val="tx1">
                    <a:lumMod val="50000"/>
                    <a:lumOff val="50000"/>
                  </a:schemeClr>
                </a:solidFill>
              </a:rPr>
              <a:t>“Telling a story“-style</a:t>
            </a:r>
          </a:p>
          <a:p>
            <a:pPr lvl="2"/>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F87D7C74-E28F-6F7D-2EA9-7EFDC43BECA4}"/>
              </a:ext>
            </a:extLst>
          </p:cNvPr>
          <p:cNvSpPr txBox="1"/>
          <p:nvPr/>
        </p:nvSpPr>
        <p:spPr>
          <a:xfrm>
            <a:off x="7082624" y="1373093"/>
            <a:ext cx="1478872" cy="584775"/>
          </a:xfrm>
          <a:prstGeom prst="rect">
            <a:avLst/>
          </a:prstGeom>
          <a:solidFill>
            <a:srgbClr val="FFFF00"/>
          </a:solidFill>
        </p:spPr>
        <p:txBody>
          <a:bodyPr wrap="square" rtlCol="0">
            <a:spAutoFit/>
          </a:bodyPr>
          <a:lstStyle/>
          <a:p>
            <a:r>
              <a:rPr lang="en-CH" sz="3200" dirty="0"/>
              <a:t>SQUISH</a:t>
            </a:r>
          </a:p>
        </p:txBody>
      </p:sp>
    </p:spTree>
    <p:extLst>
      <p:ext uri="{BB962C8B-B14F-4D97-AF65-F5344CB8AC3E}">
        <p14:creationId xmlns:p14="http://schemas.microsoft.com/office/powerpoint/2010/main" val="3005798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Tree>
    <p:extLst>
      <p:ext uri="{BB962C8B-B14F-4D97-AF65-F5344CB8AC3E}">
        <p14:creationId xmlns:p14="http://schemas.microsoft.com/office/powerpoint/2010/main" val="3997141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build_square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context map creation to separate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Go to the Notebook and follow the instructions there</a:t>
            </a:r>
          </a:p>
          <a:p>
            <a:r>
              <a:rPr lang="en-US" b="1" dirty="0"/>
              <a:t>Design: </a:t>
            </a:r>
            <a:r>
              <a:rPr lang="en-US" dirty="0"/>
              <a:t>Discuss with your partner what the calling code would look like if you had a separate </a:t>
            </a:r>
            <a:r>
              <a:rPr lang="en-US" sz="2400" dirty="0" err="1">
                <a:latin typeface="Consolas" panose="020B0609020204030204" pitchFamily="49" charset="0"/>
                <a:cs typeface="Consolas" panose="020B0609020204030204" pitchFamily="49" charset="0"/>
              </a:rPr>
              <a:t>context_map.py</a:t>
            </a:r>
            <a:r>
              <a:rPr lang="en-US" dirty="0"/>
              <a:t> module. Write that code (it won’t run!)</a:t>
            </a:r>
          </a:p>
          <a:p>
            <a:r>
              <a:rPr lang="en-US" dirty="0"/>
              <a:t>Submit a PR for Issue #3 on GitHub. </a:t>
            </a:r>
          </a:p>
          <a:p>
            <a:r>
              <a:rPr lang="en-US" dirty="0"/>
              <a:t>(optional) </a:t>
            </a:r>
            <a:r>
              <a:rPr lang="en-US" b="1" dirty="0"/>
              <a:t>Implementation: </a:t>
            </a:r>
            <a:r>
              <a:rPr lang="en-US" dirty="0"/>
              <a:t>Try to modify the code in </a:t>
            </a:r>
            <a:r>
              <a:rPr lang="en-US" dirty="0" err="1"/>
              <a:t>walker.py</a:t>
            </a:r>
            <a:r>
              <a:rPr lang="en-US" dirty="0"/>
              <a:t> and create a new module </a:t>
            </a:r>
            <a:r>
              <a:rPr lang="en-US" dirty="0" err="1"/>
              <a:t>context_maps.py</a:t>
            </a:r>
            <a:r>
              <a:rPr lang="en-US" dirty="0"/>
              <a:t> to make the code work the way you wished for</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90161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build_square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
        <p:nvSpPr>
          <p:cNvPr id="2" name="TextBox 1">
            <a:extLst>
              <a:ext uri="{FF2B5EF4-FFF2-40B4-BE49-F238E27FC236}">
                <a16:creationId xmlns:a16="http://schemas.microsoft.com/office/drawing/2014/main" id="{D27FEEF6-E6A4-22D0-1EED-7C2070FBC6E2}"/>
              </a:ext>
            </a:extLst>
          </p:cNvPr>
          <p:cNvSpPr txBox="1"/>
          <p:nvPr/>
        </p:nvSpPr>
        <p:spPr>
          <a:xfrm>
            <a:off x="5753280" y="1029804"/>
            <a:ext cx="3640313" cy="1754326"/>
          </a:xfrm>
          <a:prstGeom prst="rect">
            <a:avLst/>
          </a:prstGeom>
          <a:solidFill>
            <a:srgbClr val="FFFF00"/>
          </a:solidFill>
        </p:spPr>
        <p:txBody>
          <a:bodyPr wrap="square" rtlCol="0">
            <a:spAutoFit/>
          </a:bodyPr>
          <a:lstStyle/>
          <a:p>
            <a:r>
              <a:rPr lang="en-CH" dirty="0"/>
              <a:t>MIGHT NEED TO CHANGE TEXT TO EXPLAIN WHY THIS WOULD NOT WORK IN THIS CASE: the next_step_proposal needs to be called internally with a different state</a:t>
            </a:r>
          </a:p>
        </p:txBody>
      </p:sp>
      <p:sp>
        <p:nvSpPr>
          <p:cNvPr id="6" name="TextBox 5">
            <a:extLst>
              <a:ext uri="{FF2B5EF4-FFF2-40B4-BE49-F238E27FC236}">
                <a16:creationId xmlns:a16="http://schemas.microsoft.com/office/drawing/2014/main" id="{2C1CEA74-950F-A72D-6B23-A61DCC257BC9}"/>
              </a:ext>
            </a:extLst>
          </p:cNvPr>
          <p:cNvSpPr txBox="1"/>
          <p:nvPr/>
        </p:nvSpPr>
        <p:spPr>
          <a:xfrm>
            <a:off x="5753279" y="3582415"/>
            <a:ext cx="3640313" cy="369332"/>
          </a:xfrm>
          <a:prstGeom prst="rect">
            <a:avLst/>
          </a:prstGeom>
          <a:solidFill>
            <a:srgbClr val="FFFF00"/>
          </a:solidFill>
        </p:spPr>
        <p:txBody>
          <a:bodyPr wrap="square" rtlCol="0">
            <a:spAutoFit/>
          </a:bodyPr>
          <a:lstStyle/>
          <a:p>
            <a:r>
              <a:rPr lang="en-CH" dirty="0"/>
              <a:t>HERE we pass a big variable</a:t>
            </a:r>
          </a:p>
        </p:txBody>
      </p:sp>
    </p:spTree>
    <p:extLst>
      <p:ext uri="{BB962C8B-B14F-4D97-AF65-F5344CB8AC3E}">
        <p14:creationId xmlns:p14="http://schemas.microsoft.com/office/powerpoint/2010/main" val="2171944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23445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r>
              <a:rPr lang="en-GB" sz="180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
        <p:nvSpPr>
          <p:cNvPr id="3" name="TextBox 2">
            <a:extLst>
              <a:ext uri="{FF2B5EF4-FFF2-40B4-BE49-F238E27FC236}">
                <a16:creationId xmlns:a16="http://schemas.microsoft.com/office/drawing/2014/main" id="{13EBE580-AF51-4192-95CD-7BB1E4C9145C}"/>
              </a:ext>
            </a:extLst>
          </p:cNvPr>
          <p:cNvSpPr txBox="1"/>
          <p:nvPr/>
        </p:nvSpPr>
        <p:spPr>
          <a:xfrm>
            <a:off x="5753280" y="1029804"/>
            <a:ext cx="3640313" cy="923330"/>
          </a:xfrm>
          <a:prstGeom prst="rect">
            <a:avLst/>
          </a:prstGeom>
          <a:solidFill>
            <a:srgbClr val="FFFF00"/>
          </a:solidFill>
        </p:spPr>
        <p:txBody>
          <a:bodyPr wrap="square" rtlCol="0">
            <a:spAutoFit/>
          </a:bodyPr>
          <a:lstStyle/>
          <a:p>
            <a:r>
              <a:rPr lang="en-CH" dirty="0"/>
              <a:t>HERE we pass a behavior, can do something different depending on internal state</a:t>
            </a:r>
          </a:p>
        </p:txBody>
      </p:sp>
    </p:spTree>
    <p:extLst>
      <p:ext uri="{BB962C8B-B14F-4D97-AF65-F5344CB8AC3E}">
        <p14:creationId xmlns:p14="http://schemas.microsoft.com/office/powerpoint/2010/main" val="4292735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a:t>Passing varying behavior </a:t>
            </a:r>
            <a:r>
              <a:rPr lang="de-DE"/>
              <a:t>(e.g. </a:t>
            </a:r>
            <a:r>
              <a:rPr lang="de-DE" err="1"/>
              <a:t>functions</a:t>
            </a:r>
            <a:r>
              <a:rPr lang="de-DE"/>
              <a:t>) </a:t>
            </a:r>
            <a:r>
              <a:rPr lang="en-CH"/>
              <a:t>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a:t>Hands-on</a:t>
            </a:r>
            <a:br>
              <a:rPr lang="en-US" b="1"/>
            </a:br>
            <a:r>
              <a:rPr lang="en-US" b="1"/>
              <a:t>Implement two next-step proposals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The idea is to break out the </a:t>
            </a:r>
            <a:r>
              <a:rPr lang="en-US" sz="2800" dirty="0" err="1">
                <a:latin typeface="Consolas" panose="020B0609020204030204" pitchFamily="49" charset="0"/>
                <a:cs typeface="Consolas" panose="020B0609020204030204" pitchFamily="49" charset="0"/>
              </a:rPr>
              <a:t>next_step_proposals</a:t>
            </a:r>
            <a:r>
              <a:rPr lang="en-US" sz="2400" dirty="0">
                <a:latin typeface="Calibri" panose="020F0502020204030204" pitchFamily="34" charset="0"/>
                <a:cs typeface="Calibri" panose="020F0502020204030204" pitchFamily="34" charset="0"/>
              </a:rPr>
              <a:t> </a:t>
            </a:r>
            <a:r>
              <a:rPr lang="en-US" dirty="0">
                <a:cs typeface="Calibri" panose="020F0502020204030204" pitchFamily="34" charset="0"/>
              </a:rPr>
              <a:t>into a separate module</a:t>
            </a:r>
          </a:p>
          <a:p>
            <a:r>
              <a:rPr lang="en-US" dirty="0">
                <a:cs typeface="Calibri" panose="020F0502020204030204" pitchFamily="34" charset="0"/>
              </a:rPr>
              <a:t>Follow the instructions in the Notebook!</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Courier New" panose="02070309020205020404" pitchFamily="49" charset="0"/>
                <a:cs typeface="Courier New" panose="02070309020205020404" pitchFamily="49" charset="0"/>
              </a:rPr>
              <a:t>All </a:t>
            </a:r>
            <a:r>
              <a:rPr lang="de-DE" sz="1400" err="1">
                <a:latin typeface="Courier New" panose="02070309020205020404" pitchFamily="49" charset="0"/>
                <a:cs typeface="Courier New" panose="02070309020205020404" pitchFamily="49" charset="0"/>
              </a:rPr>
              <a:t>information</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necessary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get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the</a:t>
            </a:r>
            <a:r>
              <a:rPr lang="de-DE" sz="1400" b="1">
                <a:latin typeface="Courier New" panose="02070309020205020404" pitchFamily="49" charset="0"/>
                <a:cs typeface="Courier New" panose="02070309020205020404" pitchFamily="49" charset="0"/>
              </a:rPr>
              <a:t> same </a:t>
            </a:r>
            <a:r>
              <a:rPr lang="de-DE" sz="1400" b="1" err="1">
                <a:latin typeface="Courier New" panose="02070309020205020404" pitchFamily="49" charset="0"/>
                <a:cs typeface="Courier New" panose="02070309020205020404" pitchFamily="49" charset="0"/>
              </a:rPr>
              <a:t>result</a:t>
            </a:r>
            <a:r>
              <a:rPr lang="de-DE" sz="1400" b="1">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needs</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be</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saved</a:t>
            </a:r>
            <a:endParaRPr lang="en-DE" sz="140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your</a:t>
            </a:r>
            <a:r>
              <a:rPr lang="de-DE" sz="1400">
                <a:latin typeface="Courier New" panose="02070309020205020404" pitchFamily="49" charset="0"/>
                <a:cs typeface="Courier New" panose="02070309020205020404" pitchFamily="49" charset="0"/>
              </a:rPr>
              <a:t> own </a:t>
            </a:r>
            <a:r>
              <a:rPr lang="de-DE" sz="1400" err="1">
                <a:latin typeface="Courier New" panose="02070309020205020404" pitchFamily="49" charset="0"/>
                <a:cs typeface="Courier New" panose="02070309020205020404" pitchFamily="49" charset="0"/>
              </a:rPr>
              <a:t>sanity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should</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have</a:t>
            </a:r>
            <a:r>
              <a:rPr lang="de-DE" sz="1400">
                <a:latin typeface="Courier New" panose="02070309020205020404" pitchFamily="49" charset="0"/>
                <a:cs typeface="Courier New" panose="02070309020205020404" pitchFamily="49" charset="0"/>
              </a:rPr>
              <a:t> a </a:t>
            </a:r>
            <a:r>
              <a:rPr lang="de-DE" sz="1400" b="1" err="1">
                <a:latin typeface="Courier New" panose="02070309020205020404" pitchFamily="49" charset="0"/>
                <a:cs typeface="Courier New" panose="02070309020205020404" pitchFamily="49" charset="0"/>
              </a:rPr>
              <a:t>consistent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system</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all </a:t>
            </a:r>
            <a:r>
              <a:rPr lang="de-DE" sz="1400" err="1">
                <a:latin typeface="Courier New" panose="02070309020205020404" pitchFamily="49" charset="0"/>
                <a:cs typeface="Courier New" panose="02070309020205020404" pitchFamily="49" charset="0"/>
              </a:rPr>
              <a:t>this</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data</a:t>
            </a:r>
            <a:r>
              <a:rPr lang="de-DE" sz="1400">
                <a:latin typeface="Courier New" panose="02070309020205020404" pitchFamily="49" charset="0"/>
                <a:cs typeface="Courier New" panose="02070309020205020404" pitchFamily="49" charset="0"/>
              </a:rPr>
              <a:t> and </a:t>
            </a:r>
            <a:r>
              <a:rPr lang="de-DE" sz="1400" b="1" err="1">
                <a:latin typeface="Courier New" panose="02070309020205020404" pitchFamily="49" charset="0"/>
                <a:cs typeface="Courier New" panose="02070309020205020404" pitchFamily="49" charset="0"/>
              </a:rPr>
              <a:t>artefacts</a:t>
            </a:r>
            <a:endParaRPr lang="en-DE" sz="1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a:t>Data Provenance, or lineage, documents </a:t>
            </a:r>
            <a:r>
              <a:rPr lang="en-DE" sz="2400" b="1"/>
              <a:t>where </a:t>
            </a:r>
            <a:r>
              <a:rPr lang="en-DE" sz="2400"/>
              <a:t>data comes from</a:t>
            </a:r>
          </a:p>
          <a:p>
            <a:pPr marL="285750" indent="-285750">
              <a:buFont typeface="Arial" panose="020B0604020202020204" pitchFamily="34" charset="0"/>
              <a:buChar char="•"/>
            </a:pPr>
            <a:r>
              <a:rPr lang="en-DE" sz="2400"/>
              <a:t>Recording </a:t>
            </a:r>
            <a:r>
              <a:rPr lang="en-DE" sz="2400" b="1"/>
              <a:t>when</a:t>
            </a:r>
            <a:r>
              <a:rPr lang="en-DE" sz="2400"/>
              <a:t> and </a:t>
            </a:r>
            <a:r>
              <a:rPr lang="en-DE" sz="2400" b="1"/>
              <a:t>by which</a:t>
            </a:r>
            <a:r>
              <a:rPr lang="en-DE" sz="2400"/>
              <a:t> code the dataset has been changed</a:t>
            </a:r>
          </a:p>
          <a:p>
            <a:pPr marL="285750" indent="-285750">
              <a:buFont typeface="Arial" panose="020B0604020202020204" pitchFamily="34" charset="0"/>
              <a:buChar char="•"/>
            </a:pPr>
            <a:r>
              <a:rPr lang="en-DE" sz="2400"/>
              <a:t>But HOW?</a:t>
            </a:r>
          </a:p>
          <a:p>
            <a:pPr marL="742950" lvl="1" indent="-285750">
              <a:buFont typeface="Arial" panose="020B0604020202020204" pitchFamily="34" charset="0"/>
              <a:buChar char="•"/>
            </a:pPr>
            <a:r>
              <a:rPr lang="en-GB" sz="2400"/>
              <a:t>E</a:t>
            </a:r>
            <a:r>
              <a:rPr lang="en-DE" sz="2400"/>
              <a:t>xternal software? </a:t>
            </a:r>
            <a:r>
              <a:rPr lang="en-GB" sz="2400"/>
              <a:t>U</a:t>
            </a:r>
            <a:r>
              <a:rPr lang="en-DE" sz="2400"/>
              <a:t>sually not specific for scientific use</a:t>
            </a:r>
            <a:r>
              <a:rPr lang="fr-CH" sz="2400"/>
              <a:t> </a:t>
            </a:r>
            <a:r>
              <a:rPr lang="en-DE" sz="2400"/>
              <a:t>case.</a:t>
            </a:r>
          </a:p>
          <a:p>
            <a:pPr marL="742950" lvl="1" indent="-285750">
              <a:buFont typeface="Arial" panose="020B0604020202020204" pitchFamily="34" charset="0"/>
              <a:buChar char="•"/>
            </a:pPr>
            <a:r>
              <a:rPr lang="en-GB" sz="2400"/>
              <a:t>F</a:t>
            </a:r>
            <a:r>
              <a:rPr lang="en-DE" sz="2400"/>
              <a:t>older structure/Filenames?</a:t>
            </a:r>
          </a:p>
          <a:p>
            <a:pPr marL="742950" lvl="1" indent="-285750">
              <a:buFont typeface="Arial" panose="020B0604020202020204" pitchFamily="34" charset="0"/>
              <a:buChar char="•"/>
            </a:pPr>
            <a:r>
              <a:rPr lang="en-GB" sz="2400"/>
              <a:t>Code generated m</a:t>
            </a:r>
            <a:r>
              <a:rPr lang="en-DE" sz="2400"/>
              <a:t>eta-information files? (see next slide)</a:t>
            </a:r>
          </a:p>
          <a:p>
            <a:pPr marL="285750" indent="-285750">
              <a:buFont typeface="Arial" panose="020B0604020202020204" pitchFamily="34" charset="0"/>
              <a:buChar char="•"/>
            </a:pPr>
            <a:r>
              <a:rPr lang="en-DE" sz="2400"/>
              <a:t>In case of plots: data </a:t>
            </a:r>
            <a:r>
              <a:rPr lang="fr-CH" sz="2400" err="1"/>
              <a:t>that</a:t>
            </a:r>
            <a:r>
              <a:rPr lang="fr-CH" sz="2400"/>
              <a:t> </a:t>
            </a:r>
            <a:r>
              <a:rPr lang="en-DE" sz="2400"/>
              <a:t>generated the plots</a:t>
            </a:r>
          </a:p>
          <a:p>
            <a:pPr marL="742950" lvl="1" indent="-285750">
              <a:buFont typeface="Arial" panose="020B0604020202020204" pitchFamily="34" charset="0"/>
              <a:buChar char="•"/>
            </a:pPr>
            <a:r>
              <a:rPr lang="en-DE" sz="2400"/>
              <a:t>For work in progress plots: plt.annontate()</a:t>
            </a:r>
          </a:p>
          <a:p>
            <a:pPr marL="742950" lvl="1" indent="-285750">
              <a:buFont typeface="Arial" panose="020B0604020202020204" pitchFamily="34" charset="0"/>
              <a:buChar char="•"/>
            </a:pPr>
            <a:r>
              <a:rPr lang="en-GB" sz="2400"/>
              <a:t>S</a:t>
            </a:r>
            <a:r>
              <a:rPr lang="en-DE" sz="2400"/>
              <a:t>ave .ipynb as pdf (with all the paths/version information in the notebook)</a:t>
            </a:r>
          </a:p>
          <a:p>
            <a:pPr marL="742950" lvl="1" indent="-285750">
              <a:buFont typeface="Arial" panose="020B0604020202020204" pitchFamily="34" charset="0"/>
              <a:buChar char="•"/>
            </a:pPr>
            <a:r>
              <a:rPr lang="en-GB" sz="2400"/>
              <a:t>C</a:t>
            </a:r>
            <a:r>
              <a:rPr lang="en-DE" sz="2400"/>
              <a:t>ould use </a:t>
            </a:r>
            <a:r>
              <a:rPr lang="fr-CH" sz="2400" err="1"/>
              <a:t>metadata</a:t>
            </a:r>
            <a:r>
              <a:rPr lang="fr-CH" sz="2400"/>
              <a:t> </a:t>
            </a:r>
            <a:r>
              <a:rPr lang="en-DE" sz="2400"/>
              <a:t>in images </a:t>
            </a:r>
            <a:r>
              <a:rPr lang="en-GB" sz="2400">
                <a:hlinkClick r:id="rId2"/>
              </a:rPr>
              <a:t>https://github.com/dfm/savefig</a:t>
            </a:r>
            <a:r>
              <a:rPr lang="en-GB" sz="2400"/>
              <a:t> </a:t>
            </a:r>
          </a:p>
          <a:p>
            <a:pPr marL="742950" lvl="1" indent="-285750">
              <a:buFont typeface="Arial" panose="020B0604020202020204" pitchFamily="34" charset="0"/>
              <a:buChar char="•"/>
            </a:pPr>
            <a:endParaRPr lang="en-DE" sz="2400"/>
          </a:p>
          <a:p>
            <a:pPr marL="742950" lvl="1" indent="-285750">
              <a:buFont typeface="Arial" panose="020B0604020202020204" pitchFamily="34" charset="0"/>
              <a:buChar char="•"/>
            </a:pPr>
            <a:endParaRPr lang="en-DE" sz="2400"/>
          </a:p>
        </p:txBody>
      </p:sp>
    </p:spTree>
    <p:extLst>
      <p:ext uri="{BB962C8B-B14F-4D97-AF65-F5344CB8AC3E}">
        <p14:creationId xmlns:p14="http://schemas.microsoft.com/office/powerpoint/2010/main" val="3164787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a:t>Save all information necessary to get the same result again</a:t>
            </a:r>
          </a:p>
          <a:p>
            <a:pPr marL="742950" lvl="1" indent="-285750">
              <a:buFont typeface="Arial" panose="020B0604020202020204" pitchFamily="34" charset="0"/>
              <a:buChar char="•"/>
            </a:pPr>
            <a:r>
              <a:rPr lang="en-DE" sz="2400"/>
              <a:t>All input parameters to the code</a:t>
            </a:r>
          </a:p>
          <a:p>
            <a:pPr marL="742950" lvl="1" indent="-285750">
              <a:buFont typeface="Arial" panose="020B0604020202020204" pitchFamily="34" charset="0"/>
              <a:buChar char="•"/>
            </a:pPr>
            <a:r>
              <a:rPr lang="en-GB" sz="2400"/>
              <a:t>R</a:t>
            </a:r>
            <a:r>
              <a:rPr lang="en-DE" sz="2400"/>
              <a:t>andomness- if used, save the seed</a:t>
            </a:r>
          </a:p>
          <a:p>
            <a:pPr marL="742950" lvl="1" indent="-285750">
              <a:buFont typeface="Arial" panose="020B0604020202020204" pitchFamily="34" charset="0"/>
              <a:buChar char="•"/>
            </a:pPr>
            <a:r>
              <a:rPr lang="en-GB" sz="2400"/>
              <a:t>Which version of the code was used?</a:t>
            </a:r>
          </a:p>
          <a:p>
            <a:pPr marL="285750" indent="-285750">
              <a:buFont typeface="Arial" panose="020B0604020202020204" pitchFamily="34" charset="0"/>
              <a:buChar char="•"/>
            </a:pPr>
            <a:endParaRPr lang="en-GB" sz="2400"/>
          </a:p>
          <a:p>
            <a:pPr marL="285750" indent="-285750">
              <a:buFont typeface="Arial" panose="020B0604020202020204" pitchFamily="34" charset="0"/>
              <a:buChar char="•"/>
            </a:pPr>
            <a:r>
              <a:rPr lang="en-GB" sz="2400"/>
              <a:t>S</a:t>
            </a:r>
            <a:r>
              <a:rPr lang="en-DE" sz="240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830997"/>
          </a:xfrm>
          <a:prstGeom prst="rect">
            <a:avLst/>
          </a:prstGeom>
          <a:noFill/>
        </p:spPr>
        <p:txBody>
          <a:bodyPr wrap="square">
            <a:spAutoFit/>
          </a:bodyPr>
          <a:lstStyle/>
          <a:p>
            <a:pPr marL="285750" indent="-285750">
              <a:buFont typeface="Arial" panose="020B0604020202020204" pitchFamily="34" charset="0"/>
              <a:buChar char="•"/>
            </a:pPr>
            <a:r>
              <a:rPr lang="fr-CH" sz="2400" err="1"/>
              <a:t>We</a:t>
            </a:r>
            <a:r>
              <a:rPr lang="fr-CH" sz="2400"/>
              <a:t> </a:t>
            </a:r>
            <a:r>
              <a:rPr lang="fr-CH" sz="2400" err="1"/>
              <a:t>also</a:t>
            </a:r>
            <a:r>
              <a:rPr lang="fr-CH" sz="2400"/>
              <a:t> </a:t>
            </a:r>
            <a:r>
              <a:rPr lang="fr-CH" sz="2400" err="1"/>
              <a:t>recommend</a:t>
            </a:r>
            <a:r>
              <a:rPr lang="fr-CH" sz="2400"/>
              <a:t> </a:t>
            </a:r>
            <a:r>
              <a:rPr lang="fr-CH" sz="2400" err="1"/>
              <a:t>using</a:t>
            </a:r>
            <a:r>
              <a:rPr lang="fr-CH" sz="2400"/>
              <a:t> file </a:t>
            </a:r>
            <a:r>
              <a:rPr lang="fr-CH" sz="2400" err="1"/>
              <a:t>names</a:t>
            </a:r>
            <a:r>
              <a:rPr lang="fr-CH" sz="2400"/>
              <a:t> </a:t>
            </a:r>
            <a:r>
              <a:rPr lang="fr-CH" sz="2400" err="1"/>
              <a:t>containing</a:t>
            </a:r>
            <a:r>
              <a:rPr lang="fr-CH" sz="2400"/>
              <a:t> a version </a:t>
            </a:r>
            <a:r>
              <a:rPr lang="fr-CH" sz="2400" err="1"/>
              <a:t>number</a:t>
            </a:r>
            <a:r>
              <a:rPr lang="fr-CH" sz="2400"/>
              <a:t> or a time </a:t>
            </a:r>
            <a:r>
              <a:rPr lang="fr-CH" sz="2400" err="1"/>
              <a:t>stamp</a:t>
            </a:r>
            <a:r>
              <a:rPr lang="fr-CH" sz="2400"/>
              <a:t>, </a:t>
            </a:r>
            <a:r>
              <a:rPr lang="fr-CH" sz="2400" err="1"/>
              <a:t>so</a:t>
            </a:r>
            <a:r>
              <a:rPr lang="fr-CH" sz="2400"/>
              <a:t> </a:t>
            </a:r>
            <a:r>
              <a:rPr lang="fr-CH" sz="2400" err="1"/>
              <a:t>that</a:t>
            </a:r>
            <a:r>
              <a:rPr lang="fr-CH" sz="2400"/>
              <a:t> </a:t>
            </a:r>
            <a:r>
              <a:rPr lang="fr-CH" sz="2400" err="1"/>
              <a:t>two</a:t>
            </a:r>
            <a:r>
              <a:rPr lang="fr-CH" sz="2400"/>
              <a:t> </a:t>
            </a:r>
            <a:r>
              <a:rPr lang="fr-CH" sz="2400" err="1"/>
              <a:t>subsequent</a:t>
            </a:r>
            <a:r>
              <a:rPr lang="fr-CH" sz="2400"/>
              <a:t> runs do not </a:t>
            </a:r>
            <a:r>
              <a:rPr lang="fr-CH" sz="2400" err="1"/>
              <a:t>overwrite</a:t>
            </a:r>
            <a:r>
              <a:rPr lang="fr-CH" sz="2400"/>
              <a:t> </a:t>
            </a:r>
            <a:r>
              <a:rPr lang="fr-CH" sz="2400" err="1"/>
              <a:t>previous</a:t>
            </a:r>
            <a:r>
              <a:rPr lang="fr-CH" sz="2400"/>
              <a:t> </a:t>
            </a:r>
            <a:r>
              <a:rPr lang="fr-CH" sz="2400" err="1"/>
              <a:t>results</a:t>
            </a:r>
            <a:endParaRPr lang="en-DE" sz="240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err="1"/>
              <a:t>Your</a:t>
            </a:r>
            <a:r>
              <a:rPr lang="de-DE"/>
              <a:t> </a:t>
            </a:r>
            <a:r>
              <a:rPr lang="de-DE" err="1"/>
              <a:t>research</a:t>
            </a:r>
            <a:r>
              <a:rPr lang="de-DE"/>
              <a:t> </a:t>
            </a:r>
            <a:r>
              <a:rPr lang="de-DE" err="1"/>
              <a:t>project</a:t>
            </a:r>
            <a:r>
              <a:rPr lang="de-DE"/>
              <a:t> </a:t>
            </a:r>
            <a:r>
              <a:rPr lang="de-DE" err="1"/>
              <a:t>may</a:t>
            </a:r>
            <a:r>
              <a:rPr lang="de-DE"/>
              <a:t> </a:t>
            </a:r>
            <a:r>
              <a:rPr lang="de-DE" err="1"/>
              <a:t>look</a:t>
            </a:r>
            <a:r>
              <a:rPr lang="de-DE"/>
              <a:t> </a:t>
            </a:r>
            <a:r>
              <a:rPr lang="de-DE" err="1"/>
              <a:t>something</a:t>
            </a:r>
            <a:r>
              <a:rPr lang="de-DE"/>
              <a:t> like </a:t>
            </a:r>
            <a:r>
              <a:rPr lang="de-DE" err="1"/>
              <a:t>this</a:t>
            </a:r>
            <a:r>
              <a:rPr lang="de-DE"/>
              <a:t> (</a:t>
            </a:r>
            <a:r>
              <a:rPr lang="de-DE" err="1"/>
              <a:t>or</a:t>
            </a:r>
            <a:r>
              <a:rPr lang="de-DE"/>
              <a:t> </a:t>
            </a:r>
            <a:r>
              <a:rPr lang="de-DE" err="1"/>
              <a:t>maybe</a:t>
            </a:r>
            <a:r>
              <a:rPr lang="de-DE"/>
              <a:t> </a:t>
            </a:r>
            <a:r>
              <a:rPr lang="de-DE" err="1"/>
              <a:t>you</a:t>
            </a:r>
            <a:r>
              <a:rPr lang="de-DE"/>
              <a:t> </a:t>
            </a:r>
            <a:r>
              <a:rPr lang="de-DE" err="1"/>
              <a:t>have</a:t>
            </a:r>
            <a:r>
              <a:rPr lang="de-DE"/>
              <a:t> different </a:t>
            </a:r>
            <a:r>
              <a:rPr lang="de-DE" err="1"/>
              <a:t>steps</a:t>
            </a:r>
            <a:r>
              <a:rPr lang="de-DE"/>
              <a:t> </a:t>
            </a:r>
            <a:r>
              <a:rPr lang="de-DE" err="1"/>
              <a:t>or</a:t>
            </a:r>
            <a:r>
              <a:rPr lang="de-DE"/>
              <a:t> a </a:t>
            </a:r>
            <a:r>
              <a:rPr lang="de-DE" err="1"/>
              <a:t>subset</a:t>
            </a:r>
            <a:r>
              <a:rPr lang="de-DE"/>
              <a:t> </a:t>
            </a:r>
            <a:r>
              <a:rPr lang="de-DE" err="1"/>
              <a:t>of</a:t>
            </a:r>
            <a:r>
              <a:rPr lang="de-DE"/>
              <a:t> </a:t>
            </a:r>
            <a:r>
              <a:rPr lang="de-DE" err="1"/>
              <a:t>steps</a:t>
            </a:r>
            <a:r>
              <a:rPr lang="de-DE"/>
              <a:t>)</a:t>
            </a:r>
          </a:p>
          <a:p>
            <a:r>
              <a:rPr lang="de-DE"/>
              <a:t>In </a:t>
            </a:r>
            <a:r>
              <a:rPr lang="de-DE" err="1"/>
              <a:t>any</a:t>
            </a:r>
            <a:r>
              <a:rPr lang="de-DE"/>
              <a:t> </a:t>
            </a:r>
            <a:r>
              <a:rPr lang="de-DE" err="1"/>
              <a:t>case</a:t>
            </a:r>
            <a:r>
              <a:rPr lang="de-DE"/>
              <a:t> </a:t>
            </a:r>
            <a:r>
              <a:rPr lang="de-DE" err="1"/>
              <a:t>it</a:t>
            </a:r>
            <a:r>
              <a:rPr lang="de-DE"/>
              <a:t> </a:t>
            </a:r>
            <a:r>
              <a:rPr lang="de-DE" err="1"/>
              <a:t>is</a:t>
            </a:r>
            <a:r>
              <a:rPr lang="de-DE"/>
              <a:t> </a:t>
            </a:r>
            <a:r>
              <a:rPr lang="de-DE" err="1"/>
              <a:t>likely</a:t>
            </a:r>
            <a:r>
              <a:rPr lang="de-DE"/>
              <a:t> </a:t>
            </a:r>
            <a:r>
              <a:rPr lang="de-DE" err="1"/>
              <a:t>that</a:t>
            </a:r>
            <a:r>
              <a:rPr lang="de-DE"/>
              <a:t> </a:t>
            </a:r>
            <a:r>
              <a:rPr lang="de-DE" err="1"/>
              <a:t>you</a:t>
            </a:r>
            <a:r>
              <a:rPr lang="de-DE"/>
              <a:t> will </a:t>
            </a:r>
            <a:r>
              <a:rPr lang="de-DE" err="1"/>
              <a:t>go</a:t>
            </a:r>
            <a:r>
              <a:rPr lang="de-DE"/>
              <a:t> </a:t>
            </a:r>
            <a:r>
              <a:rPr lang="de-DE" err="1"/>
              <a:t>through</a:t>
            </a:r>
            <a:r>
              <a:rPr lang="de-DE"/>
              <a:t> </a:t>
            </a:r>
            <a:r>
              <a:rPr lang="de-DE" err="1"/>
              <a:t>the</a:t>
            </a:r>
            <a:r>
              <a:rPr lang="de-DE"/>
              <a:t> </a:t>
            </a:r>
            <a:r>
              <a:rPr lang="de-DE" err="1"/>
              <a:t>steps</a:t>
            </a:r>
            <a:r>
              <a:rPr lang="de-DE"/>
              <a:t> </a:t>
            </a:r>
            <a:r>
              <a:rPr lang="de-DE" err="1"/>
              <a:t>many</a:t>
            </a:r>
            <a:r>
              <a:rPr lang="de-DE"/>
              <a:t> </a:t>
            </a:r>
            <a:r>
              <a:rPr lang="de-DE" err="1"/>
              <a:t>times</a:t>
            </a:r>
            <a:r>
              <a:rPr lang="de-DE"/>
              <a:t> </a:t>
            </a:r>
            <a:r>
              <a:rPr lang="de-DE" err="1"/>
              <a:t>before</a:t>
            </a:r>
            <a:r>
              <a:rPr lang="de-DE"/>
              <a:t> </a:t>
            </a:r>
            <a:r>
              <a:rPr lang="de-DE" err="1"/>
              <a:t>you‘re</a:t>
            </a:r>
            <a:r>
              <a:rPr lang="de-DE"/>
              <a:t> </a:t>
            </a:r>
            <a:r>
              <a:rPr lang="de-DE" err="1"/>
              <a:t>ready</a:t>
            </a:r>
            <a:r>
              <a:rPr lang="de-DE"/>
              <a:t> </a:t>
            </a:r>
            <a:r>
              <a:rPr lang="de-DE" err="1"/>
              <a:t>to</a:t>
            </a:r>
            <a:r>
              <a:rPr lang="de-DE"/>
              <a:t> publish </a:t>
            </a:r>
            <a:r>
              <a:rPr lang="de-DE" err="1"/>
              <a:t>your</a:t>
            </a:r>
            <a:r>
              <a:rPr lang="de-DE"/>
              <a:t> </a:t>
            </a:r>
            <a:r>
              <a:rPr lang="de-DE" err="1"/>
              <a:t>work</a:t>
            </a:r>
            <a:endParaRPr lang="de-DE"/>
          </a:p>
          <a:p>
            <a:endParaRPr lang="en-CH"/>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a:t>3. </a:t>
            </a:r>
            <a:r>
              <a:rPr lang="de-DE"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Go through the following steps!</a:t>
            </a:r>
          </a:p>
          <a:p>
            <a:pPr marL="0" indent="0">
              <a:buNone/>
            </a:pPr>
            <a:endParaRPr lang="en-US"/>
          </a:p>
          <a:p>
            <a:pPr marL="514350" indent="-514350">
              <a:buFont typeface="+mj-lt"/>
              <a:buAutoNum type="arabicPeriod"/>
            </a:pPr>
            <a:r>
              <a:rPr lang="en-US"/>
              <a:t>Submit  PR for Issue #5 on GitHub</a:t>
            </a:r>
          </a:p>
          <a:p>
            <a:pPr marL="514350" indent="-514350">
              <a:buFont typeface="+mj-lt"/>
              <a:buAutoNum type="arabicPeriod"/>
            </a:pPr>
            <a:r>
              <a:rPr lang="en-US"/>
              <a:t>Complete the </a:t>
            </a:r>
            <a:r>
              <a:rPr lang="en-US" err="1"/>
              <a:t>run.py</a:t>
            </a:r>
            <a:r>
              <a:rPr lang="en-US"/>
              <a:t> script</a:t>
            </a:r>
          </a:p>
          <a:p>
            <a:pPr marL="457200" lvl="1" indent="0">
              <a:buNone/>
            </a:pPr>
            <a:r>
              <a:rPr lang="en-US"/>
              <a:t>- In the file, at the top we give the desired parameters for the run</a:t>
            </a:r>
          </a:p>
          <a:p>
            <a:pPr marL="457200" lvl="1" indent="0">
              <a:buNone/>
            </a:pPr>
            <a:r>
              <a:rPr lang="en-US"/>
              <a:t>- create a context map and walker (see previous exercises for reference)</a:t>
            </a:r>
          </a:p>
          <a:p>
            <a:pPr marL="457200" lvl="1" indent="0">
              <a:buNone/>
            </a:pPr>
            <a:r>
              <a:rPr lang="en-US"/>
              <a:t>- simulate a trajectory (see previous exercises for reference)</a:t>
            </a:r>
          </a:p>
          <a:p>
            <a:pPr marL="514350" indent="-514350">
              <a:buFont typeface="+mj-lt"/>
              <a:buAutoNum type="arabicPeriod"/>
            </a:pPr>
            <a:r>
              <a:rPr lang="en-US"/>
              <a:t>Save the trajectory using `</a:t>
            </a:r>
            <a:r>
              <a:rPr lang="en-US" err="1"/>
              <a:t>np.save</a:t>
            </a:r>
            <a:r>
              <a:rPr lang="en-US"/>
              <a:t>()`, and also save some metadata</a:t>
            </a:r>
          </a:p>
          <a:p>
            <a:pPr marL="514350" indent="-514350">
              <a:buFont typeface="+mj-lt"/>
              <a:buAutoNum type="arabicPeriod"/>
            </a:pPr>
            <a:r>
              <a:rPr lang="en-US"/>
              <a:t>Run the </a:t>
            </a:r>
            <a:r>
              <a:rPr lang="en-US" err="1"/>
              <a:t>run.py</a:t>
            </a:r>
            <a:r>
              <a:rPr lang="en-US"/>
              <a:t> script twice and confirm the results are identical by plotting them using the provided notebook</a:t>
            </a:r>
            <a:endParaRPr lang="en-CH"/>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a:p>
          <a:p>
            <a:pPr algn="ctr"/>
            <a:r>
              <a:rPr lang="en-CH" sz="3200" b="1"/>
              <a:t>REMOVE?</a:t>
            </a:r>
          </a:p>
          <a:p>
            <a:pPr algn="ctr"/>
            <a:endParaRPr lang="en-CH" sz="3200" b="1"/>
          </a:p>
        </p:txBody>
      </p:sp>
    </p:spTree>
    <p:extLst>
      <p:ext uri="{BB962C8B-B14F-4D97-AF65-F5344CB8AC3E}">
        <p14:creationId xmlns:p14="http://schemas.microsoft.com/office/powerpoint/2010/main" val="3262339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22F90-A5E8-5D40-4D00-BA5A13EBA570}"/>
              </a:ext>
            </a:extLst>
          </p:cNvPr>
          <p:cNvSpPr>
            <a:spLocks noGrp="1"/>
          </p:cNvSpPr>
          <p:nvPr>
            <p:ph type="title"/>
          </p:nvPr>
        </p:nvSpPr>
        <p:spPr/>
        <p:txBody>
          <a:bodyPr/>
          <a:lstStyle/>
          <a:p>
            <a:r>
              <a:rPr lang="en-CH" dirty="0"/>
              <a:t>Slide to define some terms?</a:t>
            </a:r>
          </a:p>
        </p:txBody>
      </p:sp>
      <p:sp>
        <p:nvSpPr>
          <p:cNvPr id="5" name="Content Placeholder 4">
            <a:extLst>
              <a:ext uri="{FF2B5EF4-FFF2-40B4-BE49-F238E27FC236}">
                <a16:creationId xmlns:a16="http://schemas.microsoft.com/office/drawing/2014/main" id="{23DDA754-F488-6B10-A91E-46C8FBDFA4A0}"/>
              </a:ext>
            </a:extLst>
          </p:cNvPr>
          <p:cNvSpPr>
            <a:spLocks noGrp="1"/>
          </p:cNvSpPr>
          <p:nvPr>
            <p:ph idx="1"/>
          </p:nvPr>
        </p:nvSpPr>
        <p:spPr/>
        <p:txBody>
          <a:bodyPr/>
          <a:lstStyle/>
          <a:p>
            <a:r>
              <a:rPr lang="en-CH" dirty="0"/>
              <a:t>Library vs external code (your script, 3rd party wanting to do other stuff)</a:t>
            </a:r>
          </a:p>
          <a:p>
            <a:r>
              <a:rPr lang="en-CH" dirty="0"/>
              <a:t>Interface, API</a:t>
            </a:r>
          </a:p>
          <a:p>
            <a:r>
              <a:rPr lang="en-CH" dirty="0"/>
              <a:t>Public API vs private API, changing the first forces all the external code to change</a:t>
            </a:r>
          </a:p>
        </p:txBody>
      </p:sp>
      <p:sp>
        <p:nvSpPr>
          <p:cNvPr id="3" name="Footer Placeholder 2">
            <a:extLst>
              <a:ext uri="{FF2B5EF4-FFF2-40B4-BE49-F238E27FC236}">
                <a16:creationId xmlns:a16="http://schemas.microsoft.com/office/drawing/2014/main" id="{2E235049-A5E9-23DF-F05F-EC8BBAEB3E09}"/>
              </a:ext>
            </a:extLst>
          </p:cNvPr>
          <p:cNvSpPr>
            <a:spLocks noGrp="1"/>
          </p:cNvSpPr>
          <p:nvPr>
            <p:ph type="ftr" sz="quarter" idx="11"/>
          </p:nvPr>
        </p:nvSpPr>
        <p:spPr/>
        <p:txBody>
          <a:bodyPr/>
          <a:lstStyle/>
          <a:p>
            <a:r>
              <a:rPr lang="en-US"/>
              <a:t>June 2023, v. 2.0, CC BY-SA 4.0</a:t>
            </a:r>
          </a:p>
        </p:txBody>
      </p:sp>
      <p:pic>
        <p:nvPicPr>
          <p:cNvPr id="2" name="Picture 2" descr="Maple Building Blocks | redbrickhomes.ng">
            <a:extLst>
              <a:ext uri="{FF2B5EF4-FFF2-40B4-BE49-F238E27FC236}">
                <a16:creationId xmlns:a16="http://schemas.microsoft.com/office/drawing/2014/main" id="{3320A387-0B4A-D596-DB3B-1935566C9A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93" r="55923" b="15439"/>
          <a:stretch/>
        </p:blipFill>
        <p:spPr bwMode="auto">
          <a:xfrm>
            <a:off x="98074" y="3083189"/>
            <a:ext cx="2193570" cy="31834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ple Building Blocks | redbrickhomes.ng">
            <a:extLst>
              <a:ext uri="{FF2B5EF4-FFF2-40B4-BE49-F238E27FC236}">
                <a16:creationId xmlns:a16="http://schemas.microsoft.com/office/drawing/2014/main" id="{9534CD37-21D8-0714-AEF3-741C0D368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25" t="13029" b="14673"/>
          <a:stretch/>
        </p:blipFill>
        <p:spPr bwMode="auto">
          <a:xfrm>
            <a:off x="3498874" y="4594828"/>
            <a:ext cx="1547260" cy="203480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C654957F-F29F-145F-1B09-67095D9567B6}"/>
              </a:ext>
            </a:extLst>
          </p:cNvPr>
          <p:cNvSpPr/>
          <p:nvPr/>
        </p:nvSpPr>
        <p:spPr>
          <a:xfrm>
            <a:off x="8115980" y="3983460"/>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AE318719-1C12-7390-4B25-EF9A6F94E0B5}"/>
              </a:ext>
            </a:extLst>
          </p:cNvPr>
          <p:cNvSpPr/>
          <p:nvPr/>
        </p:nvSpPr>
        <p:spPr>
          <a:xfrm>
            <a:off x="8115981" y="49335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095F76D-1A05-67B4-F3F7-230AE7A9A9D1}"/>
              </a:ext>
            </a:extLst>
          </p:cNvPr>
          <p:cNvSpPr/>
          <p:nvPr/>
        </p:nvSpPr>
        <p:spPr>
          <a:xfrm>
            <a:off x="8083844" y="5846240"/>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Tree>
    <p:extLst>
      <p:ext uri="{BB962C8B-B14F-4D97-AF65-F5344CB8AC3E}">
        <p14:creationId xmlns:p14="http://schemas.microsoft.com/office/powerpoint/2010/main" val="3499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75910</TotalTime>
  <Words>4944</Words>
  <Application>Microsoft Macintosh PowerPoint</Application>
  <PresentationFormat>Widescreen</PresentationFormat>
  <Paragraphs>591</Paragraphs>
  <Slides>61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Annie Use Your Telescope</vt:lpstr>
      <vt:lpstr>Arial</vt:lpstr>
      <vt:lpstr>Calibri</vt:lpstr>
      <vt:lpstr>Calibri Light</vt:lpstr>
      <vt:lpstr>Consolas</vt:lpstr>
      <vt:lpstr>Courier New</vt:lpstr>
      <vt:lpstr>Fira Code</vt:lpstr>
      <vt:lpstr>Helvetica</vt:lpstr>
      <vt:lpstr>Wingdings</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Slide to define some terms?</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Hands-on Turn the walker code into a class </vt:lpstr>
      <vt:lpstr>Thinking about Design</vt:lpstr>
      <vt:lpstr>Thinking about Design</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if … elif … else chain is often the smell of independent plug-in blocks</vt:lpstr>
      <vt:lpstr>if … elif … else chain is often the smell of independent plug-in blocks</vt:lpstr>
      <vt:lpstr>if … elif … else chain is often the smell of independent plug-in blocks</vt:lpstr>
      <vt:lpstr>Passing varying behavior (e.g. functions) as an argument is often a better alternative</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798</cp:revision>
  <cp:lastPrinted>2019-09-03T16:05:03Z</cp:lastPrinted>
  <dcterms:created xsi:type="dcterms:W3CDTF">2018-07-24T12:49:38Z</dcterms:created>
  <dcterms:modified xsi:type="dcterms:W3CDTF">2024-08-07T09:44:39Z</dcterms:modified>
</cp:coreProperties>
</file>